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307" r:id="rId3"/>
    <p:sldId id="295" r:id="rId4"/>
    <p:sldId id="308" r:id="rId5"/>
    <p:sldId id="310" r:id="rId6"/>
    <p:sldId id="315" r:id="rId7"/>
    <p:sldId id="312" r:id="rId8"/>
    <p:sldId id="313" r:id="rId9"/>
    <p:sldId id="314" r:id="rId10"/>
    <p:sldId id="316" r:id="rId11"/>
    <p:sldId id="318" r:id="rId12"/>
    <p:sldId id="319" r:id="rId13"/>
    <p:sldId id="263" r:id="rId14"/>
  </p:sldIdLst>
  <p:sldSz cx="12192000" cy="6858000"/>
  <p:notesSz cx="6858000" cy="9144000"/>
  <p:custDataLst>
    <p:tags r:id="rId16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a Bettels-Schwabbauer" initials="TB" lastIdx="4" clrIdx="0"/>
  <p:cmAuthor id="2" name="Annamária Torbó" initials="AT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EDEEEF"/>
    <a:srgbClr val="007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1" autoAdjust="0"/>
    <p:restoredTop sz="91311" autoAdjust="0"/>
  </p:normalViewPr>
  <p:slideViewPr>
    <p:cSldViewPr snapToGrid="0">
      <p:cViewPr varScale="1">
        <p:scale>
          <a:sx n="54" d="100"/>
          <a:sy n="54" d="100"/>
        </p:scale>
        <p:origin x="110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69E2F-882F-408E-83CF-17505DCE786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5932698-8EFE-4D3D-B19E-F8424E38EEA9}">
      <dgm:prSet custT="1"/>
      <dgm:spPr/>
      <dgm:t>
        <a:bodyPr/>
        <a:lstStyle/>
        <a:p>
          <a:endParaRPr lang="hu-HU" sz="1400" b="0" i="0" baseline="0" dirty="0"/>
        </a:p>
      </dgm:t>
    </dgm:pt>
    <dgm:pt modelId="{19D4BF29-06AF-47B6-9FDE-137B41550392}" type="parTrans" cxnId="{8F6D3BF2-BEE6-4A04-912A-7E3DAB3704A2}">
      <dgm:prSet/>
      <dgm:spPr/>
      <dgm:t>
        <a:bodyPr/>
        <a:lstStyle/>
        <a:p>
          <a:endParaRPr lang="hu-HU" sz="2400"/>
        </a:p>
      </dgm:t>
    </dgm:pt>
    <dgm:pt modelId="{1A12955B-F3E4-417E-9030-B707325BD6EB}" type="sibTrans" cxnId="{8F6D3BF2-BEE6-4A04-912A-7E3DAB3704A2}">
      <dgm:prSet/>
      <dgm:spPr/>
      <dgm:t>
        <a:bodyPr/>
        <a:lstStyle/>
        <a:p>
          <a:endParaRPr lang="hu-HU" sz="2400"/>
        </a:p>
      </dgm:t>
    </dgm:pt>
    <dgm:pt modelId="{96D72D59-FDFA-47BC-9D8B-42B51BCC1287}">
      <dgm:prSet custT="1"/>
      <dgm:spPr/>
      <dgm:t>
        <a:bodyPr/>
        <a:lstStyle/>
        <a:p>
          <a:r>
            <a:rPr lang="hu-HU" sz="1800" b="1" i="0" baseline="0" dirty="0"/>
            <a:t>IO2: </a:t>
          </a:r>
          <a:br>
            <a:rPr lang="hu-HU" sz="1800" b="1" i="0" baseline="0" dirty="0"/>
          </a:br>
          <a:r>
            <a:rPr lang="hu-HU" sz="1800" b="1" i="0" baseline="0" dirty="0"/>
            <a:t>9 kurzustanterv</a:t>
          </a:r>
          <a:endParaRPr lang="hu-HU" sz="1800" b="1" dirty="0"/>
        </a:p>
      </dgm:t>
    </dgm:pt>
    <dgm:pt modelId="{86693DC8-4266-4CCB-A664-37E29A548603}" type="parTrans" cxnId="{F1E2B4E0-A586-41F8-A89E-0A1B93670DAF}">
      <dgm:prSet/>
      <dgm:spPr/>
      <dgm:t>
        <a:bodyPr/>
        <a:lstStyle/>
        <a:p>
          <a:endParaRPr lang="hu-HU" sz="2400"/>
        </a:p>
      </dgm:t>
    </dgm:pt>
    <dgm:pt modelId="{4C410B6A-E8D4-40E5-8089-9D0890BAFFCC}" type="sibTrans" cxnId="{F1E2B4E0-A586-41F8-A89E-0A1B93670DAF}">
      <dgm:prSet/>
      <dgm:spPr/>
      <dgm:t>
        <a:bodyPr/>
        <a:lstStyle/>
        <a:p>
          <a:endParaRPr lang="hu-HU" sz="2400"/>
        </a:p>
      </dgm:t>
    </dgm:pt>
    <dgm:pt modelId="{80588377-66DB-4376-A075-C04E3EBC8A9C}">
      <dgm:prSet custT="1"/>
      <dgm:spPr/>
      <dgm:t>
        <a:bodyPr/>
        <a:lstStyle/>
        <a:p>
          <a:r>
            <a:rPr lang="hu-HU" sz="1800" b="1" i="0" baseline="0" dirty="0"/>
            <a:t>IO4:  </a:t>
          </a:r>
          <a:br>
            <a:rPr lang="hu-HU" sz="1800" b="1" i="0" baseline="0" dirty="0"/>
          </a:br>
          <a:r>
            <a:rPr lang="hu-HU" sz="1800" b="1" i="0" baseline="0" dirty="0"/>
            <a:t>Tanítási útmutatók,</a:t>
          </a:r>
          <a:br>
            <a:rPr lang="hu-HU" sz="1800" b="1" i="0" baseline="0" dirty="0"/>
          </a:br>
          <a:r>
            <a:rPr lang="hu-HU" sz="1800" b="1" i="0" baseline="0" dirty="0"/>
            <a:t>min. 1 kurzus/partner</a:t>
          </a:r>
          <a:br>
            <a:rPr lang="hu-HU" sz="1800" b="1" i="0" baseline="0" dirty="0"/>
          </a:br>
          <a:br>
            <a:rPr lang="hu-HU" sz="1800" b="1" i="0" baseline="0" dirty="0"/>
          </a:br>
          <a:endParaRPr lang="hu-HU" sz="1800" b="1" dirty="0"/>
        </a:p>
      </dgm:t>
    </dgm:pt>
    <dgm:pt modelId="{9A876976-53F3-444F-9B1F-EAADB5D06535}" type="parTrans" cxnId="{F4E459FE-AE6D-4936-94B4-2258B0D25AB9}">
      <dgm:prSet/>
      <dgm:spPr/>
      <dgm:t>
        <a:bodyPr/>
        <a:lstStyle/>
        <a:p>
          <a:endParaRPr lang="hu-HU" sz="2400"/>
        </a:p>
      </dgm:t>
    </dgm:pt>
    <dgm:pt modelId="{2C315CE5-B231-43C7-B26A-6771AA9823F2}" type="sibTrans" cxnId="{F4E459FE-AE6D-4936-94B4-2258B0D25AB9}">
      <dgm:prSet/>
      <dgm:spPr/>
      <dgm:t>
        <a:bodyPr/>
        <a:lstStyle/>
        <a:p>
          <a:endParaRPr lang="hu-HU" sz="2400"/>
        </a:p>
      </dgm:t>
    </dgm:pt>
    <dgm:pt modelId="{219573E4-0067-46F5-99AE-780C98F51718}">
      <dgm:prSet custT="1"/>
      <dgm:spPr/>
      <dgm:t>
        <a:bodyPr/>
        <a:lstStyle/>
        <a:p>
          <a:endParaRPr lang="hu-HU" sz="1400" b="0" i="0" baseline="0" dirty="0"/>
        </a:p>
      </dgm:t>
    </dgm:pt>
    <dgm:pt modelId="{DC004BD3-B24D-47F1-A4B6-3357F8F90B94}" type="sibTrans" cxnId="{F25355C9-15B5-4D00-9359-DEC3E6E5AE94}">
      <dgm:prSet/>
      <dgm:spPr/>
      <dgm:t>
        <a:bodyPr/>
        <a:lstStyle/>
        <a:p>
          <a:endParaRPr lang="hu-HU" sz="2400"/>
        </a:p>
      </dgm:t>
    </dgm:pt>
    <dgm:pt modelId="{84776894-1DF8-43A8-9E5A-749DB916C70F}" type="parTrans" cxnId="{F25355C9-15B5-4D00-9359-DEC3E6E5AE94}">
      <dgm:prSet/>
      <dgm:spPr/>
      <dgm:t>
        <a:bodyPr/>
        <a:lstStyle/>
        <a:p>
          <a:endParaRPr lang="hu-HU" sz="2400"/>
        </a:p>
      </dgm:t>
    </dgm:pt>
    <dgm:pt modelId="{70788E90-8F37-4D74-BF5C-1C60AB8563BC}">
      <dgm:prSet custT="1"/>
      <dgm:spPr/>
      <dgm:t>
        <a:bodyPr/>
        <a:lstStyle/>
        <a:p>
          <a:endParaRPr lang="hu-HU" sz="1400" b="0" i="0" baseline="0" dirty="0"/>
        </a:p>
      </dgm:t>
    </dgm:pt>
    <dgm:pt modelId="{801D6D64-FADE-4AB0-B86F-4D8D1855CF5A}" type="sibTrans" cxnId="{C6AB01F0-8E33-4E15-9293-5E7272AEE03B}">
      <dgm:prSet/>
      <dgm:spPr/>
      <dgm:t>
        <a:bodyPr/>
        <a:lstStyle/>
        <a:p>
          <a:endParaRPr lang="hu-HU" sz="2400"/>
        </a:p>
      </dgm:t>
    </dgm:pt>
    <dgm:pt modelId="{B2874D9F-98CD-4C55-BBE5-8E6472EC3035}" type="parTrans" cxnId="{C6AB01F0-8E33-4E15-9293-5E7272AEE03B}">
      <dgm:prSet/>
      <dgm:spPr/>
      <dgm:t>
        <a:bodyPr/>
        <a:lstStyle/>
        <a:p>
          <a:endParaRPr lang="hu-HU" sz="2400"/>
        </a:p>
      </dgm:t>
    </dgm:pt>
    <dgm:pt modelId="{AB1B7056-C943-46F3-BFE5-708BC2275019}" type="pres">
      <dgm:prSet presAssocID="{F5369E2F-882F-408E-83CF-17505DCE786D}" presName="Name0" presStyleCnt="0">
        <dgm:presLayoutVars>
          <dgm:dir/>
          <dgm:resizeHandles val="exact"/>
        </dgm:presLayoutVars>
      </dgm:prSet>
      <dgm:spPr/>
    </dgm:pt>
    <dgm:pt modelId="{94BFA4BA-A0C4-425B-AF3F-D956085F02C2}" type="pres">
      <dgm:prSet presAssocID="{F5369E2F-882F-408E-83CF-17505DCE786D}" presName="arrow" presStyleLbl="bgShp" presStyleIdx="0" presStyleCnt="1" custScaleX="97854" custScaleY="97536" custLinFactNeighborX="-282" custLinFactNeighborY="3871"/>
      <dgm:spPr/>
    </dgm:pt>
    <dgm:pt modelId="{FC49ED7B-DCEF-425B-A9E3-03F307227630}" type="pres">
      <dgm:prSet presAssocID="{F5369E2F-882F-408E-83CF-17505DCE786D}" presName="points" presStyleCnt="0"/>
      <dgm:spPr/>
    </dgm:pt>
    <dgm:pt modelId="{A5DDDDDB-B095-42DA-B1AE-F7E106BC497B}" type="pres">
      <dgm:prSet presAssocID="{F5932698-8EFE-4D3D-B19E-F8424E38EEA9}" presName="compositeA" presStyleCnt="0"/>
      <dgm:spPr/>
    </dgm:pt>
    <dgm:pt modelId="{C2B2281D-BDC2-4E00-82A8-385D31301583}" type="pres">
      <dgm:prSet presAssocID="{F5932698-8EFE-4D3D-B19E-F8424E38EEA9}" presName="textA" presStyleLbl="revTx" presStyleIdx="0" presStyleCnt="5">
        <dgm:presLayoutVars>
          <dgm:bulletEnabled val="1"/>
        </dgm:presLayoutVars>
      </dgm:prSet>
      <dgm:spPr/>
    </dgm:pt>
    <dgm:pt modelId="{EDC9A448-1556-45C0-A48F-3F37A30C981D}" type="pres">
      <dgm:prSet presAssocID="{F5932698-8EFE-4D3D-B19E-F8424E38EEA9}" presName="circleA" presStyleLbl="node1" presStyleIdx="0" presStyleCnt="5" custLinFactNeighborX="3866" custLinFactNeighborY="8917"/>
      <dgm:spPr/>
    </dgm:pt>
    <dgm:pt modelId="{48E9F13C-A05D-4C41-AABB-04F0C046A31F}" type="pres">
      <dgm:prSet presAssocID="{F5932698-8EFE-4D3D-B19E-F8424E38EEA9}" presName="spaceA" presStyleCnt="0"/>
      <dgm:spPr/>
    </dgm:pt>
    <dgm:pt modelId="{3D3D3587-4575-444C-9C73-B68A4C0F4E39}" type="pres">
      <dgm:prSet presAssocID="{1A12955B-F3E4-417E-9030-B707325BD6EB}" presName="space" presStyleCnt="0"/>
      <dgm:spPr/>
    </dgm:pt>
    <dgm:pt modelId="{39B24EC5-AA87-4A5C-A07D-AAF78FBC82D9}" type="pres">
      <dgm:prSet presAssocID="{96D72D59-FDFA-47BC-9D8B-42B51BCC1287}" presName="compositeB" presStyleCnt="0"/>
      <dgm:spPr/>
    </dgm:pt>
    <dgm:pt modelId="{1AEF411B-834B-4E67-B203-847DDE33E6B6}" type="pres">
      <dgm:prSet presAssocID="{96D72D59-FDFA-47BC-9D8B-42B51BCC1287}" presName="textB" presStyleLbl="revTx" presStyleIdx="1" presStyleCnt="5" custScaleX="96760" custScaleY="70006" custLinFactNeighborX="-10557" custLinFactNeighborY="-15155">
        <dgm:presLayoutVars>
          <dgm:bulletEnabled val="1"/>
        </dgm:presLayoutVars>
      </dgm:prSet>
      <dgm:spPr/>
    </dgm:pt>
    <dgm:pt modelId="{586B2C31-E119-4990-BBA8-66AA0B53C5FF}" type="pres">
      <dgm:prSet presAssocID="{96D72D59-FDFA-47BC-9D8B-42B51BCC1287}" presName="circleB" presStyleLbl="node1" presStyleIdx="1" presStyleCnt="5" custLinFactNeighborX="-35477" custLinFactNeighborY="-21077"/>
      <dgm:spPr/>
    </dgm:pt>
    <dgm:pt modelId="{7568ED9C-69A0-4A2F-AF7A-FCA5A609E5FE}" type="pres">
      <dgm:prSet presAssocID="{96D72D59-FDFA-47BC-9D8B-42B51BCC1287}" presName="spaceB" presStyleCnt="0"/>
      <dgm:spPr/>
    </dgm:pt>
    <dgm:pt modelId="{6631F706-2F2E-4ED6-A426-8C74F1EF9487}" type="pres">
      <dgm:prSet presAssocID="{4C410B6A-E8D4-40E5-8089-9D0890BAFFCC}" presName="space" presStyleCnt="0"/>
      <dgm:spPr/>
    </dgm:pt>
    <dgm:pt modelId="{8AAA4AB0-1414-46E9-9CF3-1C57B024E1A7}" type="pres">
      <dgm:prSet presAssocID="{219573E4-0067-46F5-99AE-780C98F51718}" presName="compositeA" presStyleCnt="0"/>
      <dgm:spPr/>
    </dgm:pt>
    <dgm:pt modelId="{8F6CF1FC-0099-42D5-8770-E930569D0C69}" type="pres">
      <dgm:prSet presAssocID="{219573E4-0067-46F5-99AE-780C98F51718}" presName="textA" presStyleLbl="revTx" presStyleIdx="2" presStyleCnt="5" custLinFactNeighborX="-39695" custLinFactNeighborY="0">
        <dgm:presLayoutVars>
          <dgm:bulletEnabled val="1"/>
        </dgm:presLayoutVars>
      </dgm:prSet>
      <dgm:spPr/>
    </dgm:pt>
    <dgm:pt modelId="{96110B85-D660-4C31-8F6A-FBE6FC2ADA34}" type="pres">
      <dgm:prSet presAssocID="{219573E4-0067-46F5-99AE-780C98F51718}" presName="circleA" presStyleLbl="node1" presStyleIdx="2" presStyleCnt="5" custLinFactNeighborX="-37420" custLinFactNeighborY="8917"/>
      <dgm:spPr/>
    </dgm:pt>
    <dgm:pt modelId="{8D35833D-9EA3-4529-9507-FD1E97595A52}" type="pres">
      <dgm:prSet presAssocID="{219573E4-0067-46F5-99AE-780C98F51718}" presName="spaceA" presStyleCnt="0"/>
      <dgm:spPr/>
    </dgm:pt>
    <dgm:pt modelId="{5E6CF931-0AD0-475C-93D5-3BFADB148A1B}" type="pres">
      <dgm:prSet presAssocID="{DC004BD3-B24D-47F1-A4B6-3357F8F90B94}" presName="space" presStyleCnt="0"/>
      <dgm:spPr/>
    </dgm:pt>
    <dgm:pt modelId="{C4574EF6-21BC-4A97-8CAC-062AB029274B}" type="pres">
      <dgm:prSet presAssocID="{80588377-66DB-4376-A075-C04E3EBC8A9C}" presName="compositeB" presStyleCnt="0"/>
      <dgm:spPr/>
    </dgm:pt>
    <dgm:pt modelId="{E5C26A97-8D56-4339-B5C2-3A8E0B6231A2}" type="pres">
      <dgm:prSet presAssocID="{80588377-66DB-4376-A075-C04E3EBC8A9C}" presName="textB" presStyleLbl="revTx" presStyleIdx="3" presStyleCnt="5" custScaleX="92248" custScaleY="61877" custLinFactNeighborX="-3520" custLinFactNeighborY="-18284">
        <dgm:presLayoutVars>
          <dgm:bulletEnabled val="1"/>
        </dgm:presLayoutVars>
      </dgm:prSet>
      <dgm:spPr/>
    </dgm:pt>
    <dgm:pt modelId="{28EC5657-D9D1-45AF-8DC8-77E62242E046}" type="pres">
      <dgm:prSet presAssocID="{80588377-66DB-4376-A075-C04E3EBC8A9C}" presName="circleB" presStyleLbl="node1" presStyleIdx="3" presStyleCnt="5" custLinFactNeighborX="-8477" custLinFactNeighborY="-29206"/>
      <dgm:spPr/>
    </dgm:pt>
    <dgm:pt modelId="{1BD63B5D-444D-4FDF-9B55-4B505A31E784}" type="pres">
      <dgm:prSet presAssocID="{80588377-66DB-4376-A075-C04E3EBC8A9C}" presName="spaceB" presStyleCnt="0"/>
      <dgm:spPr/>
    </dgm:pt>
    <dgm:pt modelId="{C15AFC28-223D-4828-BC9B-7D0F80AF508D}" type="pres">
      <dgm:prSet presAssocID="{2C315CE5-B231-43C7-B26A-6771AA9823F2}" presName="space" presStyleCnt="0"/>
      <dgm:spPr/>
    </dgm:pt>
    <dgm:pt modelId="{11FD1D27-B4FE-4514-87D9-F1D79DFEC172}" type="pres">
      <dgm:prSet presAssocID="{70788E90-8F37-4D74-BF5C-1C60AB8563BC}" presName="compositeA" presStyleCnt="0"/>
      <dgm:spPr/>
    </dgm:pt>
    <dgm:pt modelId="{E2C5E039-04A6-4343-BCE5-D7F3EC0B4B84}" type="pres">
      <dgm:prSet presAssocID="{70788E90-8F37-4D74-BF5C-1C60AB8563BC}" presName="textA" presStyleLbl="revTx" presStyleIdx="4" presStyleCnt="5" custLinFactNeighborX="-43077" custLinFactNeighborY="-3646">
        <dgm:presLayoutVars>
          <dgm:bulletEnabled val="1"/>
        </dgm:presLayoutVars>
      </dgm:prSet>
      <dgm:spPr/>
    </dgm:pt>
    <dgm:pt modelId="{B4DDEB78-2DC0-4BD5-9D57-94FD1CCE4BC9}" type="pres">
      <dgm:prSet presAssocID="{70788E90-8F37-4D74-BF5C-1C60AB8563BC}" presName="circleA" presStyleLbl="node1" presStyleIdx="4" presStyleCnt="5" custLinFactNeighborX="-43479" custLinFactNeighborY="8917"/>
      <dgm:spPr/>
    </dgm:pt>
    <dgm:pt modelId="{3FAECA27-8AC0-41C8-B99C-159EC63DA29B}" type="pres">
      <dgm:prSet presAssocID="{70788E90-8F37-4D74-BF5C-1C60AB8563BC}" presName="spaceA" presStyleCnt="0"/>
      <dgm:spPr/>
    </dgm:pt>
  </dgm:ptLst>
  <dgm:cxnLst>
    <dgm:cxn modelId="{548F5019-1480-46E5-8EF7-5E407584DE8C}" type="presOf" srcId="{80588377-66DB-4376-A075-C04E3EBC8A9C}" destId="{E5C26A97-8D56-4339-B5C2-3A8E0B6231A2}" srcOrd="0" destOrd="0" presId="urn:microsoft.com/office/officeart/2005/8/layout/hProcess11"/>
    <dgm:cxn modelId="{A0877E20-DF35-4798-91F2-2637636EEE7F}" type="presOf" srcId="{70788E90-8F37-4D74-BF5C-1C60AB8563BC}" destId="{E2C5E039-04A6-4343-BCE5-D7F3EC0B4B84}" srcOrd="0" destOrd="0" presId="urn:microsoft.com/office/officeart/2005/8/layout/hProcess11"/>
    <dgm:cxn modelId="{177E1321-B1DF-4073-8EAB-1B7252613C15}" type="presOf" srcId="{F5932698-8EFE-4D3D-B19E-F8424E38EEA9}" destId="{C2B2281D-BDC2-4E00-82A8-385D31301583}" srcOrd="0" destOrd="0" presId="urn:microsoft.com/office/officeart/2005/8/layout/hProcess11"/>
    <dgm:cxn modelId="{99FDFB4F-3D7F-4B61-BF79-44FDD762C866}" type="presOf" srcId="{F5369E2F-882F-408E-83CF-17505DCE786D}" destId="{AB1B7056-C943-46F3-BFE5-708BC2275019}" srcOrd="0" destOrd="0" presId="urn:microsoft.com/office/officeart/2005/8/layout/hProcess11"/>
    <dgm:cxn modelId="{F39F5E57-DFA6-4BC5-B674-7C476249358D}" type="presOf" srcId="{96D72D59-FDFA-47BC-9D8B-42B51BCC1287}" destId="{1AEF411B-834B-4E67-B203-847DDE33E6B6}" srcOrd="0" destOrd="0" presId="urn:microsoft.com/office/officeart/2005/8/layout/hProcess11"/>
    <dgm:cxn modelId="{374B82B6-1E83-428A-A032-1CD6DB308440}" type="presOf" srcId="{219573E4-0067-46F5-99AE-780C98F51718}" destId="{8F6CF1FC-0099-42D5-8770-E930569D0C69}" srcOrd="0" destOrd="0" presId="urn:microsoft.com/office/officeart/2005/8/layout/hProcess11"/>
    <dgm:cxn modelId="{F25355C9-15B5-4D00-9359-DEC3E6E5AE94}" srcId="{F5369E2F-882F-408E-83CF-17505DCE786D}" destId="{219573E4-0067-46F5-99AE-780C98F51718}" srcOrd="2" destOrd="0" parTransId="{84776894-1DF8-43A8-9E5A-749DB916C70F}" sibTransId="{DC004BD3-B24D-47F1-A4B6-3357F8F90B94}"/>
    <dgm:cxn modelId="{F1E2B4E0-A586-41F8-A89E-0A1B93670DAF}" srcId="{F5369E2F-882F-408E-83CF-17505DCE786D}" destId="{96D72D59-FDFA-47BC-9D8B-42B51BCC1287}" srcOrd="1" destOrd="0" parTransId="{86693DC8-4266-4CCB-A664-37E29A548603}" sibTransId="{4C410B6A-E8D4-40E5-8089-9D0890BAFFCC}"/>
    <dgm:cxn modelId="{C6AB01F0-8E33-4E15-9293-5E7272AEE03B}" srcId="{F5369E2F-882F-408E-83CF-17505DCE786D}" destId="{70788E90-8F37-4D74-BF5C-1C60AB8563BC}" srcOrd="4" destOrd="0" parTransId="{B2874D9F-98CD-4C55-BBE5-8E6472EC3035}" sibTransId="{801D6D64-FADE-4AB0-B86F-4D8D1855CF5A}"/>
    <dgm:cxn modelId="{8F6D3BF2-BEE6-4A04-912A-7E3DAB3704A2}" srcId="{F5369E2F-882F-408E-83CF-17505DCE786D}" destId="{F5932698-8EFE-4D3D-B19E-F8424E38EEA9}" srcOrd="0" destOrd="0" parTransId="{19D4BF29-06AF-47B6-9FDE-137B41550392}" sibTransId="{1A12955B-F3E4-417E-9030-B707325BD6EB}"/>
    <dgm:cxn modelId="{F4E459FE-AE6D-4936-94B4-2258B0D25AB9}" srcId="{F5369E2F-882F-408E-83CF-17505DCE786D}" destId="{80588377-66DB-4376-A075-C04E3EBC8A9C}" srcOrd="3" destOrd="0" parTransId="{9A876976-53F3-444F-9B1F-EAADB5D06535}" sibTransId="{2C315CE5-B231-43C7-B26A-6771AA9823F2}"/>
    <dgm:cxn modelId="{DDBC4856-8FE8-4B41-9A4C-ED7E613114CC}" type="presParOf" srcId="{AB1B7056-C943-46F3-BFE5-708BC2275019}" destId="{94BFA4BA-A0C4-425B-AF3F-D956085F02C2}" srcOrd="0" destOrd="0" presId="urn:microsoft.com/office/officeart/2005/8/layout/hProcess11"/>
    <dgm:cxn modelId="{4370778F-BF2D-4010-B612-B06EFCDD28FD}" type="presParOf" srcId="{AB1B7056-C943-46F3-BFE5-708BC2275019}" destId="{FC49ED7B-DCEF-425B-A9E3-03F307227630}" srcOrd="1" destOrd="0" presId="urn:microsoft.com/office/officeart/2005/8/layout/hProcess11"/>
    <dgm:cxn modelId="{709A30A4-9C8B-4536-B60B-9005209D7C17}" type="presParOf" srcId="{FC49ED7B-DCEF-425B-A9E3-03F307227630}" destId="{A5DDDDDB-B095-42DA-B1AE-F7E106BC497B}" srcOrd="0" destOrd="0" presId="urn:microsoft.com/office/officeart/2005/8/layout/hProcess11"/>
    <dgm:cxn modelId="{1A0A7F17-1765-4F7B-911B-F3483DAA816D}" type="presParOf" srcId="{A5DDDDDB-B095-42DA-B1AE-F7E106BC497B}" destId="{C2B2281D-BDC2-4E00-82A8-385D31301583}" srcOrd="0" destOrd="0" presId="urn:microsoft.com/office/officeart/2005/8/layout/hProcess11"/>
    <dgm:cxn modelId="{6E613AEC-272D-4EF0-B4F3-ABFD9F9B0E9C}" type="presParOf" srcId="{A5DDDDDB-B095-42DA-B1AE-F7E106BC497B}" destId="{EDC9A448-1556-45C0-A48F-3F37A30C981D}" srcOrd="1" destOrd="0" presId="urn:microsoft.com/office/officeart/2005/8/layout/hProcess11"/>
    <dgm:cxn modelId="{B1084ADA-912B-474A-933A-2B66E30E529A}" type="presParOf" srcId="{A5DDDDDB-B095-42DA-B1AE-F7E106BC497B}" destId="{48E9F13C-A05D-4C41-AABB-04F0C046A31F}" srcOrd="2" destOrd="0" presId="urn:microsoft.com/office/officeart/2005/8/layout/hProcess11"/>
    <dgm:cxn modelId="{CCF918D4-0678-4AFB-99D8-A35900EB1DE9}" type="presParOf" srcId="{FC49ED7B-DCEF-425B-A9E3-03F307227630}" destId="{3D3D3587-4575-444C-9C73-B68A4C0F4E39}" srcOrd="1" destOrd="0" presId="urn:microsoft.com/office/officeart/2005/8/layout/hProcess11"/>
    <dgm:cxn modelId="{788D57D3-DBE3-491C-9722-19CDB6661924}" type="presParOf" srcId="{FC49ED7B-DCEF-425B-A9E3-03F307227630}" destId="{39B24EC5-AA87-4A5C-A07D-AAF78FBC82D9}" srcOrd="2" destOrd="0" presId="urn:microsoft.com/office/officeart/2005/8/layout/hProcess11"/>
    <dgm:cxn modelId="{36CC52D6-32D9-45EB-9351-2B2E9A1F79F6}" type="presParOf" srcId="{39B24EC5-AA87-4A5C-A07D-AAF78FBC82D9}" destId="{1AEF411B-834B-4E67-B203-847DDE33E6B6}" srcOrd="0" destOrd="0" presId="urn:microsoft.com/office/officeart/2005/8/layout/hProcess11"/>
    <dgm:cxn modelId="{F1EEA7BD-392B-4B58-A418-5C0F7DAA57BB}" type="presParOf" srcId="{39B24EC5-AA87-4A5C-A07D-AAF78FBC82D9}" destId="{586B2C31-E119-4990-BBA8-66AA0B53C5FF}" srcOrd="1" destOrd="0" presId="urn:microsoft.com/office/officeart/2005/8/layout/hProcess11"/>
    <dgm:cxn modelId="{AFCBB2F1-6173-4406-BC37-0D8D7092DB91}" type="presParOf" srcId="{39B24EC5-AA87-4A5C-A07D-AAF78FBC82D9}" destId="{7568ED9C-69A0-4A2F-AF7A-FCA5A609E5FE}" srcOrd="2" destOrd="0" presId="urn:microsoft.com/office/officeart/2005/8/layout/hProcess11"/>
    <dgm:cxn modelId="{CB1BB437-8848-4F6B-8285-A8A9BF545F5E}" type="presParOf" srcId="{FC49ED7B-DCEF-425B-A9E3-03F307227630}" destId="{6631F706-2F2E-4ED6-A426-8C74F1EF9487}" srcOrd="3" destOrd="0" presId="urn:microsoft.com/office/officeart/2005/8/layout/hProcess11"/>
    <dgm:cxn modelId="{5554F345-2523-492E-9C63-ACD46A5479AD}" type="presParOf" srcId="{FC49ED7B-DCEF-425B-A9E3-03F307227630}" destId="{8AAA4AB0-1414-46E9-9CF3-1C57B024E1A7}" srcOrd="4" destOrd="0" presId="urn:microsoft.com/office/officeart/2005/8/layout/hProcess11"/>
    <dgm:cxn modelId="{A7DBD5EA-C00A-4699-8CF3-CF817B7A1CF2}" type="presParOf" srcId="{8AAA4AB0-1414-46E9-9CF3-1C57B024E1A7}" destId="{8F6CF1FC-0099-42D5-8770-E930569D0C69}" srcOrd="0" destOrd="0" presId="urn:microsoft.com/office/officeart/2005/8/layout/hProcess11"/>
    <dgm:cxn modelId="{AA968E01-DC35-4238-978D-7DC012757E7D}" type="presParOf" srcId="{8AAA4AB0-1414-46E9-9CF3-1C57B024E1A7}" destId="{96110B85-D660-4C31-8F6A-FBE6FC2ADA34}" srcOrd="1" destOrd="0" presId="urn:microsoft.com/office/officeart/2005/8/layout/hProcess11"/>
    <dgm:cxn modelId="{29E0455C-B529-40D2-9E41-2E8B9C369998}" type="presParOf" srcId="{8AAA4AB0-1414-46E9-9CF3-1C57B024E1A7}" destId="{8D35833D-9EA3-4529-9507-FD1E97595A52}" srcOrd="2" destOrd="0" presId="urn:microsoft.com/office/officeart/2005/8/layout/hProcess11"/>
    <dgm:cxn modelId="{C1C9EB8D-CD0C-490D-A4AE-548A385E936F}" type="presParOf" srcId="{FC49ED7B-DCEF-425B-A9E3-03F307227630}" destId="{5E6CF931-0AD0-475C-93D5-3BFADB148A1B}" srcOrd="5" destOrd="0" presId="urn:microsoft.com/office/officeart/2005/8/layout/hProcess11"/>
    <dgm:cxn modelId="{E80ABF1F-6B9B-4BAD-BF94-E70FC41E4DAC}" type="presParOf" srcId="{FC49ED7B-DCEF-425B-A9E3-03F307227630}" destId="{C4574EF6-21BC-4A97-8CAC-062AB029274B}" srcOrd="6" destOrd="0" presId="urn:microsoft.com/office/officeart/2005/8/layout/hProcess11"/>
    <dgm:cxn modelId="{C1B90F41-763C-443F-B006-61A37CA421B6}" type="presParOf" srcId="{C4574EF6-21BC-4A97-8CAC-062AB029274B}" destId="{E5C26A97-8D56-4339-B5C2-3A8E0B6231A2}" srcOrd="0" destOrd="0" presId="urn:microsoft.com/office/officeart/2005/8/layout/hProcess11"/>
    <dgm:cxn modelId="{6548F73C-A313-44CE-A772-54A8A97BE01B}" type="presParOf" srcId="{C4574EF6-21BC-4A97-8CAC-062AB029274B}" destId="{28EC5657-D9D1-45AF-8DC8-77E62242E046}" srcOrd="1" destOrd="0" presId="urn:microsoft.com/office/officeart/2005/8/layout/hProcess11"/>
    <dgm:cxn modelId="{EB4A0ACA-676A-408C-9CF7-4360560F400B}" type="presParOf" srcId="{C4574EF6-21BC-4A97-8CAC-062AB029274B}" destId="{1BD63B5D-444D-4FDF-9B55-4B505A31E784}" srcOrd="2" destOrd="0" presId="urn:microsoft.com/office/officeart/2005/8/layout/hProcess11"/>
    <dgm:cxn modelId="{6821FCAD-984F-4AF5-B423-B6368E4D4FAD}" type="presParOf" srcId="{FC49ED7B-DCEF-425B-A9E3-03F307227630}" destId="{C15AFC28-223D-4828-BC9B-7D0F80AF508D}" srcOrd="7" destOrd="0" presId="urn:microsoft.com/office/officeart/2005/8/layout/hProcess11"/>
    <dgm:cxn modelId="{4F34449A-E791-4D6B-AD98-42E7DB2232D2}" type="presParOf" srcId="{FC49ED7B-DCEF-425B-A9E3-03F307227630}" destId="{11FD1D27-B4FE-4514-87D9-F1D79DFEC172}" srcOrd="8" destOrd="0" presId="urn:microsoft.com/office/officeart/2005/8/layout/hProcess11"/>
    <dgm:cxn modelId="{9DEAF5CA-3F45-4F6E-B56C-67BDFA534D3A}" type="presParOf" srcId="{11FD1D27-B4FE-4514-87D9-F1D79DFEC172}" destId="{E2C5E039-04A6-4343-BCE5-D7F3EC0B4B84}" srcOrd="0" destOrd="0" presId="urn:microsoft.com/office/officeart/2005/8/layout/hProcess11"/>
    <dgm:cxn modelId="{7D3CBCBF-51CF-41BA-AD7D-2869F0CE0D49}" type="presParOf" srcId="{11FD1D27-B4FE-4514-87D9-F1D79DFEC172}" destId="{B4DDEB78-2DC0-4BD5-9D57-94FD1CCE4BC9}" srcOrd="1" destOrd="0" presId="urn:microsoft.com/office/officeart/2005/8/layout/hProcess11"/>
    <dgm:cxn modelId="{C53893F7-9DC7-4546-A9C5-8C156A855752}" type="presParOf" srcId="{11FD1D27-B4FE-4514-87D9-F1D79DFEC172}" destId="{3FAECA27-8AC0-41C8-B99C-159EC63DA29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6DE536-9BBF-4911-8E11-9C37BA187C0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DC9D15-8561-4C25-9487-B76C654F4E84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hu-HU" sz="1600" dirty="0">
              <a:solidFill>
                <a:srgbClr val="004494"/>
              </a:solidFill>
            </a:rPr>
            <a:t>Egy ingyenesen hozzáférhető angol nyelvű online szószedet, amely segít a közös tudásbázis kialakításában és lefedi valamennyi szakmai területet.</a:t>
          </a:r>
          <a:endParaRPr lang="en-US" sz="1600" dirty="0">
            <a:solidFill>
              <a:srgbClr val="004494"/>
            </a:solidFill>
          </a:endParaRPr>
        </a:p>
      </dgm:t>
    </dgm:pt>
    <dgm:pt modelId="{F1CA96B6-7C86-42D2-9F1F-9972DE003CC2}" type="parTrans" cxnId="{604E7792-C11E-4E76-8470-A329B4EFFB5E}">
      <dgm:prSet/>
      <dgm:spPr/>
      <dgm:t>
        <a:bodyPr/>
        <a:lstStyle/>
        <a:p>
          <a:endParaRPr lang="en-US"/>
        </a:p>
      </dgm:t>
    </dgm:pt>
    <dgm:pt modelId="{6AEB600B-3E1E-493E-ADAC-022E188C49DD}" type="sibTrans" cxnId="{604E7792-C11E-4E76-8470-A329B4EFFB5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356380D-8776-43CF-8C9B-F47D4066C52F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hu-HU" sz="1600" dirty="0">
              <a:solidFill>
                <a:srgbClr val="004494"/>
              </a:solidFill>
            </a:rPr>
            <a:t>Területenként 10 kifejezés.</a:t>
          </a:r>
          <a:endParaRPr lang="en-US" sz="1600" dirty="0">
            <a:solidFill>
              <a:srgbClr val="004494"/>
            </a:solidFill>
          </a:endParaRPr>
        </a:p>
      </dgm:t>
    </dgm:pt>
    <dgm:pt modelId="{6BB4D9F4-215C-4722-84C4-C7C4611063B6}" type="parTrans" cxnId="{CC7AB21A-D3C5-4807-88E8-49977916D96B}">
      <dgm:prSet/>
      <dgm:spPr/>
      <dgm:t>
        <a:bodyPr/>
        <a:lstStyle/>
        <a:p>
          <a:endParaRPr lang="en-US"/>
        </a:p>
      </dgm:t>
    </dgm:pt>
    <dgm:pt modelId="{52A2E94D-0C30-43AB-B812-8F2BA87226E1}" type="sibTrans" cxnId="{CC7AB21A-D3C5-4807-88E8-49977916D96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702FD1A-F142-4110-B2F6-F392A70DE6C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hu-HU" sz="1600" dirty="0">
              <a:solidFill>
                <a:srgbClr val="004494"/>
              </a:solidFill>
            </a:rPr>
            <a:t>A területeink és az érintett kompetenciák újszerűsége miatt nincs egységes fogalmi és terminológiai keret.</a:t>
          </a:r>
          <a:endParaRPr lang="en-US" sz="1600" dirty="0">
            <a:solidFill>
              <a:srgbClr val="004494"/>
            </a:solidFill>
          </a:endParaRPr>
        </a:p>
      </dgm:t>
    </dgm:pt>
    <dgm:pt modelId="{12AE8FB1-B947-423E-85F3-176573B97121}" type="parTrans" cxnId="{D40B0E44-B086-43C9-9FFB-F1A99E48C24F}">
      <dgm:prSet/>
      <dgm:spPr/>
      <dgm:t>
        <a:bodyPr/>
        <a:lstStyle/>
        <a:p>
          <a:endParaRPr lang="en-US"/>
        </a:p>
      </dgm:t>
    </dgm:pt>
    <dgm:pt modelId="{DB4BB3AA-05D1-4435-B397-48E94DF051AA}" type="sibTrans" cxnId="{D40B0E44-B086-43C9-9FFB-F1A99E48C24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F98F36B-98A1-4093-A83C-C9C65C2A4663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hu-HU" sz="1600" dirty="0">
              <a:solidFill>
                <a:srgbClr val="004494"/>
              </a:solidFill>
            </a:rPr>
            <a:t>A területekhez kapcsolódó kifejezések szerzője az adott területért felelős partner volt</a:t>
          </a:r>
          <a:r>
            <a:rPr lang="en-US" sz="1600" dirty="0">
              <a:solidFill>
                <a:srgbClr val="004494"/>
              </a:solidFill>
            </a:rPr>
            <a:t>. </a:t>
          </a:r>
        </a:p>
      </dgm:t>
    </dgm:pt>
    <dgm:pt modelId="{3F7FD82E-9953-4D64-96BF-A5CEE6F8A76C}" type="parTrans" cxnId="{EF3E395A-7454-4D9E-B71F-50705F8BD789}">
      <dgm:prSet/>
      <dgm:spPr/>
      <dgm:t>
        <a:bodyPr/>
        <a:lstStyle/>
        <a:p>
          <a:endParaRPr lang="en-US"/>
        </a:p>
      </dgm:t>
    </dgm:pt>
    <dgm:pt modelId="{89D36D94-7A2F-4DEC-8749-134D870D1629}" type="sibTrans" cxnId="{EF3E395A-7454-4D9E-B71F-50705F8BD789}">
      <dgm:prSet/>
      <dgm:spPr/>
      <dgm:t>
        <a:bodyPr/>
        <a:lstStyle/>
        <a:p>
          <a:endParaRPr lang="en-US"/>
        </a:p>
      </dgm:t>
    </dgm:pt>
    <dgm:pt modelId="{7E5B76EF-4924-4DF4-AD2B-6A8547CB2773}" type="pres">
      <dgm:prSet presAssocID="{266DE536-9BBF-4911-8E11-9C37BA187C0A}" presName="root" presStyleCnt="0">
        <dgm:presLayoutVars>
          <dgm:dir/>
          <dgm:resizeHandles val="exact"/>
        </dgm:presLayoutVars>
      </dgm:prSet>
      <dgm:spPr/>
    </dgm:pt>
    <dgm:pt modelId="{298F7D1B-AF08-46AC-9961-48B63771FC0C}" type="pres">
      <dgm:prSet presAssocID="{266DE536-9BBF-4911-8E11-9C37BA187C0A}" presName="container" presStyleCnt="0">
        <dgm:presLayoutVars>
          <dgm:dir/>
          <dgm:resizeHandles val="exact"/>
        </dgm:presLayoutVars>
      </dgm:prSet>
      <dgm:spPr/>
    </dgm:pt>
    <dgm:pt modelId="{5E694601-45C1-44BC-8AD7-C65D7E169D1A}" type="pres">
      <dgm:prSet presAssocID="{24DC9D15-8561-4C25-9487-B76C654F4E84}" presName="compNode" presStyleCnt="0"/>
      <dgm:spPr/>
    </dgm:pt>
    <dgm:pt modelId="{887F718D-FDAE-4C4B-B918-33ECE939AB46}" type="pres">
      <dgm:prSet presAssocID="{24DC9D15-8561-4C25-9487-B76C654F4E84}" presName="iconBgRect" presStyleLbl="bgShp" presStyleIdx="0" presStyleCnt="4"/>
      <dgm:spPr/>
    </dgm:pt>
    <dgm:pt modelId="{2C455A0A-A313-46BB-88A5-9BF7E3813F63}" type="pres">
      <dgm:prSet presAssocID="{24DC9D15-8561-4C25-9487-B76C654F4E8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önyvek"/>
        </a:ext>
      </dgm:extLst>
    </dgm:pt>
    <dgm:pt modelId="{37C9BD8F-DF7D-4AA9-B298-0A88CFFCF3F3}" type="pres">
      <dgm:prSet presAssocID="{24DC9D15-8561-4C25-9487-B76C654F4E84}" presName="spaceRect" presStyleCnt="0"/>
      <dgm:spPr/>
    </dgm:pt>
    <dgm:pt modelId="{2EFA358A-13EE-430D-9420-3D1E1BFE4506}" type="pres">
      <dgm:prSet presAssocID="{24DC9D15-8561-4C25-9487-B76C654F4E84}" presName="textRect" presStyleLbl="revTx" presStyleIdx="0" presStyleCnt="4">
        <dgm:presLayoutVars>
          <dgm:chMax val="1"/>
          <dgm:chPref val="1"/>
        </dgm:presLayoutVars>
      </dgm:prSet>
      <dgm:spPr/>
    </dgm:pt>
    <dgm:pt modelId="{89447CB6-9EB9-47AC-8E88-C93E596424DD}" type="pres">
      <dgm:prSet presAssocID="{6AEB600B-3E1E-493E-ADAC-022E188C49DD}" presName="sibTrans" presStyleLbl="sibTrans2D1" presStyleIdx="0" presStyleCnt="0"/>
      <dgm:spPr/>
    </dgm:pt>
    <dgm:pt modelId="{BC430A0F-1941-4C73-84A0-95E047E7018C}" type="pres">
      <dgm:prSet presAssocID="{B356380D-8776-43CF-8C9B-F47D4066C52F}" presName="compNode" presStyleCnt="0"/>
      <dgm:spPr/>
    </dgm:pt>
    <dgm:pt modelId="{8BB4AB04-71B2-46F2-8B7D-6EED05E0229E}" type="pres">
      <dgm:prSet presAssocID="{B356380D-8776-43CF-8C9B-F47D4066C52F}" presName="iconBgRect" presStyleLbl="bgShp" presStyleIdx="1" presStyleCnt="4"/>
      <dgm:spPr/>
    </dgm:pt>
    <dgm:pt modelId="{3AB8ABBF-E103-48CF-93D3-EE1EF551BC30}" type="pres">
      <dgm:prSet presAssocID="{B356380D-8776-43CF-8C9B-F47D4066C52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pa"/>
        </a:ext>
      </dgm:extLst>
    </dgm:pt>
    <dgm:pt modelId="{263497F6-E4BE-462E-BA83-0C9ACD1E9EB0}" type="pres">
      <dgm:prSet presAssocID="{B356380D-8776-43CF-8C9B-F47D4066C52F}" presName="spaceRect" presStyleCnt="0"/>
      <dgm:spPr/>
    </dgm:pt>
    <dgm:pt modelId="{1A612864-0EF6-4B6A-A0CC-FBA4B9C78A0F}" type="pres">
      <dgm:prSet presAssocID="{B356380D-8776-43CF-8C9B-F47D4066C52F}" presName="textRect" presStyleLbl="revTx" presStyleIdx="1" presStyleCnt="4">
        <dgm:presLayoutVars>
          <dgm:chMax val="1"/>
          <dgm:chPref val="1"/>
        </dgm:presLayoutVars>
      </dgm:prSet>
      <dgm:spPr/>
    </dgm:pt>
    <dgm:pt modelId="{FCD85225-0997-4047-88C0-51CBCD198B29}" type="pres">
      <dgm:prSet presAssocID="{52A2E94D-0C30-43AB-B812-8F2BA87226E1}" presName="sibTrans" presStyleLbl="sibTrans2D1" presStyleIdx="0" presStyleCnt="0"/>
      <dgm:spPr/>
    </dgm:pt>
    <dgm:pt modelId="{0F76AE93-9A5E-49A0-8235-BE5D83CE00E5}" type="pres">
      <dgm:prSet presAssocID="{1702FD1A-F142-4110-B2F6-F392A70DE6C3}" presName="compNode" presStyleCnt="0"/>
      <dgm:spPr/>
    </dgm:pt>
    <dgm:pt modelId="{FB16138B-3F86-41B2-AAF8-A1D10C0FBA42}" type="pres">
      <dgm:prSet presAssocID="{1702FD1A-F142-4110-B2F6-F392A70DE6C3}" presName="iconBgRect" presStyleLbl="bgShp" presStyleIdx="2" presStyleCnt="4"/>
      <dgm:spPr/>
    </dgm:pt>
    <dgm:pt modelId="{B5CC1F71-E59E-4418-A012-05F9A51FCA7B}" type="pres">
      <dgm:prSet presAssocID="{1702FD1A-F142-4110-B2F6-F392A70DE6C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0D0A0D84-EBD0-45A3-B595-35CB341C8262}" type="pres">
      <dgm:prSet presAssocID="{1702FD1A-F142-4110-B2F6-F392A70DE6C3}" presName="spaceRect" presStyleCnt="0"/>
      <dgm:spPr/>
    </dgm:pt>
    <dgm:pt modelId="{E77EA5ED-3D1B-4879-ABAF-26F5269DBF0A}" type="pres">
      <dgm:prSet presAssocID="{1702FD1A-F142-4110-B2F6-F392A70DE6C3}" presName="textRect" presStyleLbl="revTx" presStyleIdx="2" presStyleCnt="4" custLinFactNeighborX="-961" custLinFactNeighborY="50370">
        <dgm:presLayoutVars>
          <dgm:chMax val="1"/>
          <dgm:chPref val="1"/>
        </dgm:presLayoutVars>
      </dgm:prSet>
      <dgm:spPr/>
    </dgm:pt>
    <dgm:pt modelId="{35575985-D636-468F-8675-B82BC7FFE7F8}" type="pres">
      <dgm:prSet presAssocID="{DB4BB3AA-05D1-4435-B397-48E94DF051AA}" presName="sibTrans" presStyleLbl="sibTrans2D1" presStyleIdx="0" presStyleCnt="0"/>
      <dgm:spPr/>
    </dgm:pt>
    <dgm:pt modelId="{7274304D-A0F7-45AD-96C7-0D52DACF4C75}" type="pres">
      <dgm:prSet presAssocID="{2F98F36B-98A1-4093-A83C-C9C65C2A4663}" presName="compNode" presStyleCnt="0"/>
      <dgm:spPr/>
    </dgm:pt>
    <dgm:pt modelId="{AA6097A0-8254-4778-91A1-2777E6D672B5}" type="pres">
      <dgm:prSet presAssocID="{2F98F36B-98A1-4093-A83C-C9C65C2A4663}" presName="iconBgRect" presStyleLbl="bgShp" presStyleIdx="3" presStyleCnt="4"/>
      <dgm:spPr/>
    </dgm:pt>
    <dgm:pt modelId="{9310FB57-FAC8-4E43-997B-FF53192C84A0}" type="pres">
      <dgm:prSet presAssocID="{2F98F36B-98A1-4093-A83C-C9C65C2A466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ézfogás"/>
        </a:ext>
      </dgm:extLst>
    </dgm:pt>
    <dgm:pt modelId="{65BD9A1A-B4DD-49D6-8063-844B3688A55D}" type="pres">
      <dgm:prSet presAssocID="{2F98F36B-98A1-4093-A83C-C9C65C2A4663}" presName="spaceRect" presStyleCnt="0"/>
      <dgm:spPr/>
    </dgm:pt>
    <dgm:pt modelId="{14341E2C-B5E9-49F0-87C5-715E9CEB6C0C}" type="pres">
      <dgm:prSet presAssocID="{2F98F36B-98A1-4093-A83C-C9C65C2A4663}" presName="textRect" presStyleLbl="revTx" presStyleIdx="3" presStyleCnt="4" custLinFactNeighborX="207" custLinFactNeighborY="47730">
        <dgm:presLayoutVars>
          <dgm:chMax val="1"/>
          <dgm:chPref val="1"/>
        </dgm:presLayoutVars>
      </dgm:prSet>
      <dgm:spPr/>
    </dgm:pt>
  </dgm:ptLst>
  <dgm:cxnLst>
    <dgm:cxn modelId="{BFF9120F-7C69-4115-B877-0D9AD32690F5}" type="presOf" srcId="{52A2E94D-0C30-43AB-B812-8F2BA87226E1}" destId="{FCD85225-0997-4047-88C0-51CBCD198B29}" srcOrd="0" destOrd="0" presId="urn:microsoft.com/office/officeart/2018/2/layout/IconCircleList"/>
    <dgm:cxn modelId="{CC7AB21A-D3C5-4807-88E8-49977916D96B}" srcId="{266DE536-9BBF-4911-8E11-9C37BA187C0A}" destId="{B356380D-8776-43CF-8C9B-F47D4066C52F}" srcOrd="1" destOrd="0" parTransId="{6BB4D9F4-215C-4722-84C4-C7C4611063B6}" sibTransId="{52A2E94D-0C30-43AB-B812-8F2BA87226E1}"/>
    <dgm:cxn modelId="{37D7A722-1DF8-4200-8ACA-AB77F8A9D320}" type="presOf" srcId="{1702FD1A-F142-4110-B2F6-F392A70DE6C3}" destId="{E77EA5ED-3D1B-4879-ABAF-26F5269DBF0A}" srcOrd="0" destOrd="0" presId="urn:microsoft.com/office/officeart/2018/2/layout/IconCircleList"/>
    <dgm:cxn modelId="{9805F55D-FAD7-4B7C-9E78-9FEEA3C87FB5}" type="presOf" srcId="{DB4BB3AA-05D1-4435-B397-48E94DF051AA}" destId="{35575985-D636-468F-8675-B82BC7FFE7F8}" srcOrd="0" destOrd="0" presId="urn:microsoft.com/office/officeart/2018/2/layout/IconCircleList"/>
    <dgm:cxn modelId="{D40B0E44-B086-43C9-9FFB-F1A99E48C24F}" srcId="{266DE536-9BBF-4911-8E11-9C37BA187C0A}" destId="{1702FD1A-F142-4110-B2F6-F392A70DE6C3}" srcOrd="2" destOrd="0" parTransId="{12AE8FB1-B947-423E-85F3-176573B97121}" sibTransId="{DB4BB3AA-05D1-4435-B397-48E94DF051AA}"/>
    <dgm:cxn modelId="{EF3E395A-7454-4D9E-B71F-50705F8BD789}" srcId="{266DE536-9BBF-4911-8E11-9C37BA187C0A}" destId="{2F98F36B-98A1-4093-A83C-C9C65C2A4663}" srcOrd="3" destOrd="0" parTransId="{3F7FD82E-9953-4D64-96BF-A5CEE6F8A76C}" sibTransId="{89D36D94-7A2F-4DEC-8749-134D870D1629}"/>
    <dgm:cxn modelId="{31AEBF8A-8130-47E6-854C-42F33696FA60}" type="presOf" srcId="{266DE536-9BBF-4911-8E11-9C37BA187C0A}" destId="{7E5B76EF-4924-4DF4-AD2B-6A8547CB2773}" srcOrd="0" destOrd="0" presId="urn:microsoft.com/office/officeart/2018/2/layout/IconCircleList"/>
    <dgm:cxn modelId="{604E7792-C11E-4E76-8470-A329B4EFFB5E}" srcId="{266DE536-9BBF-4911-8E11-9C37BA187C0A}" destId="{24DC9D15-8561-4C25-9487-B76C654F4E84}" srcOrd="0" destOrd="0" parTransId="{F1CA96B6-7C86-42D2-9F1F-9972DE003CC2}" sibTransId="{6AEB600B-3E1E-493E-ADAC-022E188C49DD}"/>
    <dgm:cxn modelId="{2B7D30B6-2ACF-4450-945A-21F0B751E04F}" type="presOf" srcId="{24DC9D15-8561-4C25-9487-B76C654F4E84}" destId="{2EFA358A-13EE-430D-9420-3D1E1BFE4506}" srcOrd="0" destOrd="0" presId="urn:microsoft.com/office/officeart/2018/2/layout/IconCircleList"/>
    <dgm:cxn modelId="{5BEAACD1-4CFA-40C1-A18B-6C110FDC8779}" type="presOf" srcId="{2F98F36B-98A1-4093-A83C-C9C65C2A4663}" destId="{14341E2C-B5E9-49F0-87C5-715E9CEB6C0C}" srcOrd="0" destOrd="0" presId="urn:microsoft.com/office/officeart/2018/2/layout/IconCircleList"/>
    <dgm:cxn modelId="{F054EBD8-2D75-401F-8BB3-C1653C94CB86}" type="presOf" srcId="{B356380D-8776-43CF-8C9B-F47D4066C52F}" destId="{1A612864-0EF6-4B6A-A0CC-FBA4B9C78A0F}" srcOrd="0" destOrd="0" presId="urn:microsoft.com/office/officeart/2018/2/layout/IconCircleList"/>
    <dgm:cxn modelId="{69037DF6-5650-4F7A-8849-A938DB89DA05}" type="presOf" srcId="{6AEB600B-3E1E-493E-ADAC-022E188C49DD}" destId="{89447CB6-9EB9-47AC-8E88-C93E596424DD}" srcOrd="0" destOrd="0" presId="urn:microsoft.com/office/officeart/2018/2/layout/IconCircleList"/>
    <dgm:cxn modelId="{DA72DA51-F01F-4412-B1BE-B0B357D8A255}" type="presParOf" srcId="{7E5B76EF-4924-4DF4-AD2B-6A8547CB2773}" destId="{298F7D1B-AF08-46AC-9961-48B63771FC0C}" srcOrd="0" destOrd="0" presId="urn:microsoft.com/office/officeart/2018/2/layout/IconCircleList"/>
    <dgm:cxn modelId="{AC991550-EB5D-4D81-B2C7-A060DA58D634}" type="presParOf" srcId="{298F7D1B-AF08-46AC-9961-48B63771FC0C}" destId="{5E694601-45C1-44BC-8AD7-C65D7E169D1A}" srcOrd="0" destOrd="0" presId="urn:microsoft.com/office/officeart/2018/2/layout/IconCircleList"/>
    <dgm:cxn modelId="{8ED22DA3-537F-45AF-B84A-DA1D2E4C91C6}" type="presParOf" srcId="{5E694601-45C1-44BC-8AD7-C65D7E169D1A}" destId="{887F718D-FDAE-4C4B-B918-33ECE939AB46}" srcOrd="0" destOrd="0" presId="urn:microsoft.com/office/officeart/2018/2/layout/IconCircleList"/>
    <dgm:cxn modelId="{6AE982BB-58D0-483E-99B8-62B593529E60}" type="presParOf" srcId="{5E694601-45C1-44BC-8AD7-C65D7E169D1A}" destId="{2C455A0A-A313-46BB-88A5-9BF7E3813F63}" srcOrd="1" destOrd="0" presId="urn:microsoft.com/office/officeart/2018/2/layout/IconCircleList"/>
    <dgm:cxn modelId="{42627A6A-EC83-4B33-AA1D-86E39091891A}" type="presParOf" srcId="{5E694601-45C1-44BC-8AD7-C65D7E169D1A}" destId="{37C9BD8F-DF7D-4AA9-B298-0A88CFFCF3F3}" srcOrd="2" destOrd="0" presId="urn:microsoft.com/office/officeart/2018/2/layout/IconCircleList"/>
    <dgm:cxn modelId="{BD157E45-F596-45B6-8954-1E2A109DC0DA}" type="presParOf" srcId="{5E694601-45C1-44BC-8AD7-C65D7E169D1A}" destId="{2EFA358A-13EE-430D-9420-3D1E1BFE4506}" srcOrd="3" destOrd="0" presId="urn:microsoft.com/office/officeart/2018/2/layout/IconCircleList"/>
    <dgm:cxn modelId="{47AA9869-99B5-45D3-A8E3-97217B7CA5F4}" type="presParOf" srcId="{298F7D1B-AF08-46AC-9961-48B63771FC0C}" destId="{89447CB6-9EB9-47AC-8E88-C93E596424DD}" srcOrd="1" destOrd="0" presId="urn:microsoft.com/office/officeart/2018/2/layout/IconCircleList"/>
    <dgm:cxn modelId="{AB7612AE-D748-4CA8-9E26-41E8BE57E194}" type="presParOf" srcId="{298F7D1B-AF08-46AC-9961-48B63771FC0C}" destId="{BC430A0F-1941-4C73-84A0-95E047E7018C}" srcOrd="2" destOrd="0" presId="urn:microsoft.com/office/officeart/2018/2/layout/IconCircleList"/>
    <dgm:cxn modelId="{B815DAE3-FC6E-46FC-AC1F-8A043ACF3320}" type="presParOf" srcId="{BC430A0F-1941-4C73-84A0-95E047E7018C}" destId="{8BB4AB04-71B2-46F2-8B7D-6EED05E0229E}" srcOrd="0" destOrd="0" presId="urn:microsoft.com/office/officeart/2018/2/layout/IconCircleList"/>
    <dgm:cxn modelId="{136984D8-569C-471C-A2B3-F501EAAF6B7F}" type="presParOf" srcId="{BC430A0F-1941-4C73-84A0-95E047E7018C}" destId="{3AB8ABBF-E103-48CF-93D3-EE1EF551BC30}" srcOrd="1" destOrd="0" presId="urn:microsoft.com/office/officeart/2018/2/layout/IconCircleList"/>
    <dgm:cxn modelId="{70E13B41-3595-4CDB-9779-EF8C071E021C}" type="presParOf" srcId="{BC430A0F-1941-4C73-84A0-95E047E7018C}" destId="{263497F6-E4BE-462E-BA83-0C9ACD1E9EB0}" srcOrd="2" destOrd="0" presId="urn:microsoft.com/office/officeart/2018/2/layout/IconCircleList"/>
    <dgm:cxn modelId="{436CE58A-9E5E-457D-AAEA-D88AF838BA99}" type="presParOf" srcId="{BC430A0F-1941-4C73-84A0-95E047E7018C}" destId="{1A612864-0EF6-4B6A-A0CC-FBA4B9C78A0F}" srcOrd="3" destOrd="0" presId="urn:microsoft.com/office/officeart/2018/2/layout/IconCircleList"/>
    <dgm:cxn modelId="{75041C36-86B5-4040-9129-51500DD34E15}" type="presParOf" srcId="{298F7D1B-AF08-46AC-9961-48B63771FC0C}" destId="{FCD85225-0997-4047-88C0-51CBCD198B29}" srcOrd="3" destOrd="0" presId="urn:microsoft.com/office/officeart/2018/2/layout/IconCircleList"/>
    <dgm:cxn modelId="{5F395866-8216-4665-8B1B-17F35B9ADE9A}" type="presParOf" srcId="{298F7D1B-AF08-46AC-9961-48B63771FC0C}" destId="{0F76AE93-9A5E-49A0-8235-BE5D83CE00E5}" srcOrd="4" destOrd="0" presId="urn:microsoft.com/office/officeart/2018/2/layout/IconCircleList"/>
    <dgm:cxn modelId="{C2038B11-B52A-4D1D-B2A1-7C5BD9FBECBD}" type="presParOf" srcId="{0F76AE93-9A5E-49A0-8235-BE5D83CE00E5}" destId="{FB16138B-3F86-41B2-AAF8-A1D10C0FBA42}" srcOrd="0" destOrd="0" presId="urn:microsoft.com/office/officeart/2018/2/layout/IconCircleList"/>
    <dgm:cxn modelId="{F080EBFA-18F2-47D7-9D71-544A08EB9D71}" type="presParOf" srcId="{0F76AE93-9A5E-49A0-8235-BE5D83CE00E5}" destId="{B5CC1F71-E59E-4418-A012-05F9A51FCA7B}" srcOrd="1" destOrd="0" presId="urn:microsoft.com/office/officeart/2018/2/layout/IconCircleList"/>
    <dgm:cxn modelId="{E9997FD2-67EA-436B-A9A3-DF72F9693E94}" type="presParOf" srcId="{0F76AE93-9A5E-49A0-8235-BE5D83CE00E5}" destId="{0D0A0D84-EBD0-45A3-B595-35CB341C8262}" srcOrd="2" destOrd="0" presId="urn:microsoft.com/office/officeart/2018/2/layout/IconCircleList"/>
    <dgm:cxn modelId="{EFA10D6A-7C6A-4436-9430-3EE3436A045B}" type="presParOf" srcId="{0F76AE93-9A5E-49A0-8235-BE5D83CE00E5}" destId="{E77EA5ED-3D1B-4879-ABAF-26F5269DBF0A}" srcOrd="3" destOrd="0" presId="urn:microsoft.com/office/officeart/2018/2/layout/IconCircleList"/>
    <dgm:cxn modelId="{C5691F7A-14F5-4BB6-963D-7E4230ADE697}" type="presParOf" srcId="{298F7D1B-AF08-46AC-9961-48B63771FC0C}" destId="{35575985-D636-468F-8675-B82BC7FFE7F8}" srcOrd="5" destOrd="0" presId="urn:microsoft.com/office/officeart/2018/2/layout/IconCircleList"/>
    <dgm:cxn modelId="{88480040-AFD8-44CF-9824-2B3F6EC1DE51}" type="presParOf" srcId="{298F7D1B-AF08-46AC-9961-48B63771FC0C}" destId="{7274304D-A0F7-45AD-96C7-0D52DACF4C75}" srcOrd="6" destOrd="0" presId="urn:microsoft.com/office/officeart/2018/2/layout/IconCircleList"/>
    <dgm:cxn modelId="{39B67FD1-312E-4110-A4FC-23E6EBA3B2A6}" type="presParOf" srcId="{7274304D-A0F7-45AD-96C7-0D52DACF4C75}" destId="{AA6097A0-8254-4778-91A1-2777E6D672B5}" srcOrd="0" destOrd="0" presId="urn:microsoft.com/office/officeart/2018/2/layout/IconCircleList"/>
    <dgm:cxn modelId="{21C04B03-7789-4D8E-8A03-6F7FAF2CBA4A}" type="presParOf" srcId="{7274304D-A0F7-45AD-96C7-0D52DACF4C75}" destId="{9310FB57-FAC8-4E43-997B-FF53192C84A0}" srcOrd="1" destOrd="0" presId="urn:microsoft.com/office/officeart/2018/2/layout/IconCircleList"/>
    <dgm:cxn modelId="{B3583557-97EB-4283-B6B8-B9F435964F1C}" type="presParOf" srcId="{7274304D-A0F7-45AD-96C7-0D52DACF4C75}" destId="{65BD9A1A-B4DD-49D6-8063-844B3688A55D}" srcOrd="2" destOrd="0" presId="urn:microsoft.com/office/officeart/2018/2/layout/IconCircleList"/>
    <dgm:cxn modelId="{829990B4-2162-4E68-90DB-2DACA2F537DD}" type="presParOf" srcId="{7274304D-A0F7-45AD-96C7-0D52DACF4C75}" destId="{14341E2C-B5E9-49F0-87C5-715E9CEB6C0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FA4BA-A0C4-425B-AF3F-D956085F02C2}">
      <dsp:nvSpPr>
        <dsp:cNvPr id="0" name=""/>
        <dsp:cNvSpPr/>
      </dsp:nvSpPr>
      <dsp:spPr>
        <a:xfrm>
          <a:off x="154022" y="1531048"/>
          <a:ext cx="11525136" cy="186425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2281D-BDC2-4E00-82A8-385D31301583}">
      <dsp:nvSpPr>
        <dsp:cNvPr id="0" name=""/>
        <dsp:cNvSpPr/>
      </dsp:nvSpPr>
      <dsp:spPr>
        <a:xfrm>
          <a:off x="65517" y="0"/>
          <a:ext cx="2036689" cy="191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b="0" i="0" kern="1200" baseline="0" dirty="0"/>
        </a:p>
      </dsp:txBody>
      <dsp:txXfrm>
        <a:off x="65517" y="0"/>
        <a:ext cx="2036689" cy="1911350"/>
      </dsp:txXfrm>
    </dsp:sp>
    <dsp:sp modelId="{EDC9A448-1556-45C0-A48F-3F37A30C981D}">
      <dsp:nvSpPr>
        <dsp:cNvPr id="0" name=""/>
        <dsp:cNvSpPr/>
      </dsp:nvSpPr>
      <dsp:spPr>
        <a:xfrm>
          <a:off x="863416" y="2192877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F411B-834B-4E67-B203-847DDE33E6B6}">
      <dsp:nvSpPr>
        <dsp:cNvPr id="0" name=""/>
        <dsp:cNvSpPr/>
      </dsp:nvSpPr>
      <dsp:spPr>
        <a:xfrm>
          <a:off x="2022022" y="3007327"/>
          <a:ext cx="1970700" cy="1338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i="0" kern="1200" baseline="0" dirty="0"/>
            <a:t>IO2: </a:t>
          </a:r>
          <a:br>
            <a:rPr lang="hu-HU" sz="1800" b="1" i="0" kern="1200" baseline="0" dirty="0"/>
          </a:br>
          <a:r>
            <a:rPr lang="hu-HU" sz="1800" b="1" i="0" kern="1200" baseline="0" dirty="0"/>
            <a:t>9 kurzustanterv</a:t>
          </a:r>
          <a:endParaRPr lang="hu-HU" sz="1800" b="1" kern="1200" dirty="0"/>
        </a:p>
      </dsp:txBody>
      <dsp:txXfrm>
        <a:off x="2022022" y="3007327"/>
        <a:ext cx="1970700" cy="1338059"/>
      </dsp:txXfrm>
    </dsp:sp>
    <dsp:sp modelId="{586B2C31-E119-4990-BBA8-66AA0B53C5FF}">
      <dsp:nvSpPr>
        <dsp:cNvPr id="0" name=""/>
        <dsp:cNvSpPr/>
      </dsp:nvSpPr>
      <dsp:spPr>
        <a:xfrm>
          <a:off x="2813944" y="2192877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CF1FC-0099-42D5-8770-E930569D0C69}">
      <dsp:nvSpPr>
        <dsp:cNvPr id="0" name=""/>
        <dsp:cNvSpPr/>
      </dsp:nvSpPr>
      <dsp:spPr>
        <a:xfrm>
          <a:off x="3534101" y="0"/>
          <a:ext cx="2036689" cy="191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b="0" i="0" kern="1200" baseline="0" dirty="0"/>
        </a:p>
      </dsp:txBody>
      <dsp:txXfrm>
        <a:off x="3534101" y="0"/>
        <a:ext cx="2036689" cy="1911350"/>
      </dsp:txXfrm>
    </dsp:sp>
    <dsp:sp modelId="{96110B85-D660-4C31-8F6A-FBE6FC2ADA34}">
      <dsp:nvSpPr>
        <dsp:cNvPr id="0" name=""/>
        <dsp:cNvSpPr/>
      </dsp:nvSpPr>
      <dsp:spPr>
        <a:xfrm>
          <a:off x="4943184" y="2192877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26A97-8D56-4339-B5C2-3A8E0B6231A2}">
      <dsp:nvSpPr>
        <dsp:cNvPr id="0" name=""/>
        <dsp:cNvSpPr/>
      </dsp:nvSpPr>
      <dsp:spPr>
        <a:xfrm>
          <a:off x="6488339" y="3064051"/>
          <a:ext cx="1878805" cy="1182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i="0" kern="1200" baseline="0" dirty="0"/>
            <a:t>IO4:  </a:t>
          </a:r>
          <a:br>
            <a:rPr lang="hu-HU" sz="1800" b="1" i="0" kern="1200" baseline="0" dirty="0"/>
          </a:br>
          <a:r>
            <a:rPr lang="hu-HU" sz="1800" b="1" i="0" kern="1200" baseline="0" dirty="0"/>
            <a:t>Tanítási útmutatók,</a:t>
          </a:r>
          <a:br>
            <a:rPr lang="hu-HU" sz="1800" b="1" i="0" kern="1200" baseline="0" dirty="0"/>
          </a:br>
          <a:r>
            <a:rPr lang="hu-HU" sz="1800" b="1" i="0" kern="1200" baseline="0" dirty="0"/>
            <a:t>min. 1 kurzus/partner</a:t>
          </a:r>
          <a:br>
            <a:rPr lang="hu-HU" sz="1800" b="1" i="0" kern="1200" baseline="0" dirty="0"/>
          </a:br>
          <a:br>
            <a:rPr lang="hu-HU" sz="1800" b="1" i="0" kern="1200" baseline="0" dirty="0"/>
          </a:br>
          <a:endParaRPr lang="hu-HU" sz="1800" b="1" kern="1200" dirty="0"/>
        </a:p>
      </dsp:txBody>
      <dsp:txXfrm>
        <a:off x="6488339" y="3064051"/>
        <a:ext cx="1878805" cy="1182686"/>
      </dsp:txXfrm>
    </dsp:sp>
    <dsp:sp modelId="{28EC5657-D9D1-45AF-8DC8-77E62242E046}">
      <dsp:nvSpPr>
        <dsp:cNvPr id="0" name=""/>
        <dsp:cNvSpPr/>
      </dsp:nvSpPr>
      <dsp:spPr>
        <a:xfrm>
          <a:off x="7220008" y="2192877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5E039-04A6-4343-BCE5-D7F3EC0B4B84}">
      <dsp:nvSpPr>
        <dsp:cNvPr id="0" name=""/>
        <dsp:cNvSpPr/>
      </dsp:nvSpPr>
      <dsp:spPr>
        <a:xfrm>
          <a:off x="7742268" y="0"/>
          <a:ext cx="2036689" cy="1911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b="0" i="0" kern="1200" baseline="0" dirty="0"/>
        </a:p>
      </dsp:txBody>
      <dsp:txXfrm>
        <a:off x="7742268" y="0"/>
        <a:ext cx="2036689" cy="1911350"/>
      </dsp:txXfrm>
    </dsp:sp>
    <dsp:sp modelId="{B4DDEB78-2DC0-4BD5-9D57-94FD1CCE4BC9}">
      <dsp:nvSpPr>
        <dsp:cNvPr id="0" name=""/>
        <dsp:cNvSpPr/>
      </dsp:nvSpPr>
      <dsp:spPr>
        <a:xfrm>
          <a:off x="9191279" y="2192877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F718D-FDAE-4C4B-B918-33ECE939AB46}">
      <dsp:nvSpPr>
        <dsp:cNvPr id="0" name=""/>
        <dsp:cNvSpPr/>
      </dsp:nvSpPr>
      <dsp:spPr>
        <a:xfrm>
          <a:off x="23572" y="1071119"/>
          <a:ext cx="818436" cy="818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55A0A-A313-46BB-88A5-9BF7E3813F63}">
      <dsp:nvSpPr>
        <dsp:cNvPr id="0" name=""/>
        <dsp:cNvSpPr/>
      </dsp:nvSpPr>
      <dsp:spPr>
        <a:xfrm>
          <a:off x="195444" y="1242991"/>
          <a:ext cx="474693" cy="4746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A358A-13EE-430D-9420-3D1E1BFE4506}">
      <dsp:nvSpPr>
        <dsp:cNvPr id="0" name=""/>
        <dsp:cNvSpPr/>
      </dsp:nvSpPr>
      <dsp:spPr>
        <a:xfrm>
          <a:off x="1017388" y="1071119"/>
          <a:ext cx="1929171" cy="818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rgbClr val="004494"/>
              </a:solidFill>
            </a:rPr>
            <a:t>Egy ingyenesen hozzáférhető angol nyelvű online szószedet, amely segít a közös tudásbázis kialakításában és lefedi valamennyi szakmai területet.</a:t>
          </a:r>
          <a:endParaRPr lang="en-US" sz="1600" kern="1200" dirty="0">
            <a:solidFill>
              <a:srgbClr val="004494"/>
            </a:solidFill>
          </a:endParaRPr>
        </a:p>
      </dsp:txBody>
      <dsp:txXfrm>
        <a:off x="1017388" y="1071119"/>
        <a:ext cx="1929171" cy="818436"/>
      </dsp:txXfrm>
    </dsp:sp>
    <dsp:sp modelId="{8BB4AB04-71B2-46F2-8B7D-6EED05E0229E}">
      <dsp:nvSpPr>
        <dsp:cNvPr id="0" name=""/>
        <dsp:cNvSpPr/>
      </dsp:nvSpPr>
      <dsp:spPr>
        <a:xfrm>
          <a:off x="3282703" y="1071119"/>
          <a:ext cx="818436" cy="818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8ABBF-E103-48CF-93D3-EE1EF551BC30}">
      <dsp:nvSpPr>
        <dsp:cNvPr id="0" name=""/>
        <dsp:cNvSpPr/>
      </dsp:nvSpPr>
      <dsp:spPr>
        <a:xfrm>
          <a:off x="3454574" y="1242991"/>
          <a:ext cx="474693" cy="4746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12864-0EF6-4B6A-A0CC-FBA4B9C78A0F}">
      <dsp:nvSpPr>
        <dsp:cNvPr id="0" name=""/>
        <dsp:cNvSpPr/>
      </dsp:nvSpPr>
      <dsp:spPr>
        <a:xfrm>
          <a:off x="4276518" y="1071119"/>
          <a:ext cx="1929171" cy="818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rgbClr val="004494"/>
              </a:solidFill>
            </a:rPr>
            <a:t>Területenként 10 kifejezés.</a:t>
          </a:r>
          <a:endParaRPr lang="en-US" sz="1600" kern="1200" dirty="0">
            <a:solidFill>
              <a:srgbClr val="004494"/>
            </a:solidFill>
          </a:endParaRPr>
        </a:p>
      </dsp:txBody>
      <dsp:txXfrm>
        <a:off x="4276518" y="1071119"/>
        <a:ext cx="1929171" cy="818436"/>
      </dsp:txXfrm>
    </dsp:sp>
    <dsp:sp modelId="{FB16138B-3F86-41B2-AAF8-A1D10C0FBA42}">
      <dsp:nvSpPr>
        <dsp:cNvPr id="0" name=""/>
        <dsp:cNvSpPr/>
      </dsp:nvSpPr>
      <dsp:spPr>
        <a:xfrm>
          <a:off x="23572" y="2663590"/>
          <a:ext cx="818436" cy="818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C1F71-E59E-4418-A012-05F9A51FCA7B}">
      <dsp:nvSpPr>
        <dsp:cNvPr id="0" name=""/>
        <dsp:cNvSpPr/>
      </dsp:nvSpPr>
      <dsp:spPr>
        <a:xfrm>
          <a:off x="195444" y="2835462"/>
          <a:ext cx="474693" cy="4746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EA5ED-3D1B-4879-ABAF-26F5269DBF0A}">
      <dsp:nvSpPr>
        <dsp:cNvPr id="0" name=""/>
        <dsp:cNvSpPr/>
      </dsp:nvSpPr>
      <dsp:spPr>
        <a:xfrm>
          <a:off x="998849" y="3075837"/>
          <a:ext cx="1929171" cy="818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rgbClr val="004494"/>
              </a:solidFill>
            </a:rPr>
            <a:t>A területeink és az érintett kompetenciák újszerűsége miatt nincs egységes fogalmi és terminológiai keret.</a:t>
          </a:r>
          <a:endParaRPr lang="en-US" sz="1600" kern="1200" dirty="0">
            <a:solidFill>
              <a:srgbClr val="004494"/>
            </a:solidFill>
          </a:endParaRPr>
        </a:p>
      </dsp:txBody>
      <dsp:txXfrm>
        <a:off x="998849" y="3075837"/>
        <a:ext cx="1929171" cy="818436"/>
      </dsp:txXfrm>
    </dsp:sp>
    <dsp:sp modelId="{AA6097A0-8254-4778-91A1-2777E6D672B5}">
      <dsp:nvSpPr>
        <dsp:cNvPr id="0" name=""/>
        <dsp:cNvSpPr/>
      </dsp:nvSpPr>
      <dsp:spPr>
        <a:xfrm>
          <a:off x="3282703" y="2663590"/>
          <a:ext cx="818436" cy="81843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0FB57-FAC8-4E43-997B-FF53192C84A0}">
      <dsp:nvSpPr>
        <dsp:cNvPr id="0" name=""/>
        <dsp:cNvSpPr/>
      </dsp:nvSpPr>
      <dsp:spPr>
        <a:xfrm>
          <a:off x="3454574" y="2835462"/>
          <a:ext cx="474693" cy="4746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41E2C-B5E9-49F0-87C5-715E9CEB6C0C}">
      <dsp:nvSpPr>
        <dsp:cNvPr id="0" name=""/>
        <dsp:cNvSpPr/>
      </dsp:nvSpPr>
      <dsp:spPr>
        <a:xfrm>
          <a:off x="4280512" y="3054230"/>
          <a:ext cx="1929171" cy="818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rgbClr val="004494"/>
              </a:solidFill>
            </a:rPr>
            <a:t>A területekhez kapcsolódó kifejezések szerzője az adott területért felelős partner volt</a:t>
          </a:r>
          <a:r>
            <a:rPr lang="en-US" sz="1600" kern="1200" dirty="0">
              <a:solidFill>
                <a:srgbClr val="004494"/>
              </a:solidFill>
            </a:rPr>
            <a:t>. </a:t>
          </a:r>
        </a:p>
      </dsp:txBody>
      <dsp:txXfrm>
        <a:off x="4280512" y="3054230"/>
        <a:ext cx="1929171" cy="818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00555-B4CD-4A15-A48B-856E0AD9DC16}" type="datetimeFigureOut">
              <a:rPr lang="de-DE" smtClean="0"/>
              <a:t>28.04.2023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904E0-5EC8-4856-9F82-ADF6BA20FF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83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904E0-5EC8-4856-9F82-ADF6BA20FFE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890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:a16="http://schemas.microsoft.com/office/drawing/2014/main" id="{C0C813F9-DD9A-493B-BB9E-4E732FB8B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>
            <a:extLst>
              <a:ext uri="{FF2B5EF4-FFF2-40B4-BE49-F238E27FC236}">
                <a16:creationId xmlns:a16="http://schemas.microsoft.com/office/drawing/2014/main" id="{D0A1707D-91C9-497D-81DC-3B90820D1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hu-HU" dirty="0"/>
          </a:p>
        </p:txBody>
      </p:sp>
      <p:sp>
        <p:nvSpPr>
          <p:cNvPr id="11268" name="Foliennummernplatzhalter 3">
            <a:extLst>
              <a:ext uri="{FF2B5EF4-FFF2-40B4-BE49-F238E27FC236}">
                <a16:creationId xmlns:a16="http://schemas.microsoft.com/office/drawing/2014/main" id="{89A0C01B-5A92-46D6-8323-892479CCE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CAAC44-4183-46A2-B576-132D4D11EC8E}" type="slidenum">
              <a:rPr lang="de-DE" altLang="hu-HU">
                <a:solidFill>
                  <a:srgbClr val="000000"/>
                </a:solidFill>
              </a:rPr>
              <a:pPr/>
              <a:t>10</a:t>
            </a:fld>
            <a:endParaRPr lang="de-DE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53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:a16="http://schemas.microsoft.com/office/drawing/2014/main" id="{C0C813F9-DD9A-493B-BB9E-4E732FB8B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>
            <a:extLst>
              <a:ext uri="{FF2B5EF4-FFF2-40B4-BE49-F238E27FC236}">
                <a16:creationId xmlns:a16="http://schemas.microsoft.com/office/drawing/2014/main" id="{D0A1707D-91C9-497D-81DC-3B90820D1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hu-HU" dirty="0"/>
          </a:p>
        </p:txBody>
      </p:sp>
      <p:sp>
        <p:nvSpPr>
          <p:cNvPr id="11268" name="Foliennummernplatzhalter 3">
            <a:extLst>
              <a:ext uri="{FF2B5EF4-FFF2-40B4-BE49-F238E27FC236}">
                <a16:creationId xmlns:a16="http://schemas.microsoft.com/office/drawing/2014/main" id="{89A0C01B-5A92-46D6-8323-892479CCE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CAAC44-4183-46A2-B576-132D4D11EC8E}" type="slidenum">
              <a:rPr lang="de-DE" altLang="hu-HU">
                <a:solidFill>
                  <a:srgbClr val="000000"/>
                </a:solidFill>
              </a:rPr>
              <a:pPr/>
              <a:t>11</a:t>
            </a:fld>
            <a:endParaRPr lang="de-DE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12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:a16="http://schemas.microsoft.com/office/drawing/2014/main" id="{C0C813F9-DD9A-493B-BB9E-4E732FB8B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>
            <a:extLst>
              <a:ext uri="{FF2B5EF4-FFF2-40B4-BE49-F238E27FC236}">
                <a16:creationId xmlns:a16="http://schemas.microsoft.com/office/drawing/2014/main" id="{D0A1707D-91C9-497D-81DC-3B90820D1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hu-HU" dirty="0"/>
          </a:p>
        </p:txBody>
      </p:sp>
      <p:sp>
        <p:nvSpPr>
          <p:cNvPr id="11268" name="Foliennummernplatzhalter 3">
            <a:extLst>
              <a:ext uri="{FF2B5EF4-FFF2-40B4-BE49-F238E27FC236}">
                <a16:creationId xmlns:a16="http://schemas.microsoft.com/office/drawing/2014/main" id="{89A0C01B-5A92-46D6-8323-892479CCE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CAAC44-4183-46A2-B576-132D4D11EC8E}" type="slidenum">
              <a:rPr lang="de-DE" altLang="hu-HU">
                <a:solidFill>
                  <a:srgbClr val="000000"/>
                </a:solidFill>
              </a:rPr>
              <a:pPr/>
              <a:t>12</a:t>
            </a:fld>
            <a:endParaRPr lang="de-DE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15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>
            <a:extLst>
              <a:ext uri="{FF2B5EF4-FFF2-40B4-BE49-F238E27FC236}">
                <a16:creationId xmlns:a16="http://schemas.microsoft.com/office/drawing/2014/main" id="{8E9957F3-BFD1-4B98-AB53-26F40F1797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Jegyzetek helye 2">
            <a:extLst>
              <a:ext uri="{FF2B5EF4-FFF2-40B4-BE49-F238E27FC236}">
                <a16:creationId xmlns:a16="http://schemas.microsoft.com/office/drawing/2014/main" id="{8DEED482-333D-432A-809F-602CEE697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altLang="hu-HU" dirty="0" err="1"/>
              <a:t>Every</a:t>
            </a:r>
            <a:r>
              <a:rPr lang="hu-HU" altLang="hu-HU" dirty="0"/>
              <a:t> project </a:t>
            </a:r>
            <a:r>
              <a:rPr lang="hu-HU" altLang="hu-HU" dirty="0" err="1"/>
              <a:t>related</a:t>
            </a:r>
            <a:r>
              <a:rPr lang="hu-HU" altLang="hu-HU" dirty="0"/>
              <a:t> </a:t>
            </a:r>
            <a:r>
              <a:rPr lang="hu-HU" altLang="hu-HU" dirty="0" err="1"/>
              <a:t>material</a:t>
            </a:r>
            <a:r>
              <a:rPr lang="hu-HU" altLang="hu-HU" dirty="0"/>
              <a:t> </a:t>
            </a:r>
            <a:r>
              <a:rPr lang="hu-HU" altLang="hu-HU" dirty="0" err="1"/>
              <a:t>are</a:t>
            </a:r>
            <a:r>
              <a:rPr lang="hu-HU" altLang="hu-HU" dirty="0"/>
              <a:t> </a:t>
            </a:r>
            <a:r>
              <a:rPr lang="hu-HU" altLang="hu-HU" dirty="0" err="1"/>
              <a:t>available</a:t>
            </a:r>
            <a:r>
              <a:rPr lang="hu-HU" altLang="hu-HU" dirty="0"/>
              <a:t> </a:t>
            </a:r>
            <a:r>
              <a:rPr lang="hu-HU" altLang="hu-HU" dirty="0" err="1"/>
              <a:t>or</a:t>
            </a:r>
            <a:r>
              <a:rPr lang="hu-HU" altLang="hu-HU" dirty="0"/>
              <a:t> </a:t>
            </a:r>
            <a:r>
              <a:rPr lang="hu-HU" altLang="hu-HU" dirty="0" err="1"/>
              <a:t>will</a:t>
            </a:r>
            <a:r>
              <a:rPr lang="hu-HU" altLang="hu-HU" dirty="0"/>
              <a:t> be </a:t>
            </a:r>
            <a:r>
              <a:rPr lang="hu-HU" altLang="hu-HU" dirty="0" err="1"/>
              <a:t>available</a:t>
            </a:r>
            <a:r>
              <a:rPr lang="hu-HU" altLang="hu-HU" dirty="0"/>
              <a:t> </a:t>
            </a:r>
            <a:r>
              <a:rPr lang="hu-HU" altLang="hu-HU" dirty="0" err="1"/>
              <a:t>on</a:t>
            </a:r>
            <a:r>
              <a:rPr lang="hu-HU" altLang="hu-HU" dirty="0"/>
              <a:t> </a:t>
            </a:r>
            <a:r>
              <a:rPr lang="hu-HU" altLang="hu-HU" dirty="0" err="1"/>
              <a:t>our</a:t>
            </a:r>
            <a:r>
              <a:rPr lang="hu-HU" altLang="hu-HU" dirty="0"/>
              <a:t> project portal. </a:t>
            </a:r>
            <a:r>
              <a:rPr lang="hu-HU" altLang="hu-HU" dirty="0" err="1"/>
              <a:t>If</a:t>
            </a:r>
            <a:r>
              <a:rPr lang="hu-HU" altLang="hu-HU" dirty="0"/>
              <a:t> </a:t>
            </a:r>
            <a:r>
              <a:rPr lang="hu-HU" altLang="hu-HU" dirty="0" err="1"/>
              <a:t>you</a:t>
            </a:r>
            <a:r>
              <a:rPr lang="hu-HU" altLang="hu-HU" dirty="0"/>
              <a:t> </a:t>
            </a:r>
            <a:r>
              <a:rPr lang="hu-HU" altLang="hu-HU" dirty="0" err="1"/>
              <a:t>are</a:t>
            </a:r>
            <a:r>
              <a:rPr lang="hu-HU" altLang="hu-HU" dirty="0"/>
              <a:t> </a:t>
            </a:r>
            <a:r>
              <a:rPr lang="hu-HU" altLang="hu-HU" dirty="0" err="1"/>
              <a:t>interested</a:t>
            </a:r>
            <a:r>
              <a:rPr lang="hu-HU" altLang="hu-HU" dirty="0"/>
              <a:t> in </a:t>
            </a:r>
            <a:r>
              <a:rPr lang="hu-HU" altLang="hu-HU" dirty="0" err="1"/>
              <a:t>our</a:t>
            </a:r>
            <a:r>
              <a:rPr lang="hu-HU" altLang="hu-HU" dirty="0"/>
              <a:t> </a:t>
            </a:r>
            <a:r>
              <a:rPr lang="hu-HU" altLang="hu-HU" dirty="0" err="1"/>
              <a:t>topics</a:t>
            </a:r>
            <a:r>
              <a:rPr lang="hu-HU" altLang="hu-HU" dirty="0"/>
              <a:t>, </a:t>
            </a:r>
            <a:r>
              <a:rPr lang="hu-HU" altLang="hu-HU" dirty="0" err="1"/>
              <a:t>please</a:t>
            </a:r>
            <a:r>
              <a:rPr lang="hu-HU" altLang="hu-HU" dirty="0"/>
              <a:t> </a:t>
            </a:r>
            <a:r>
              <a:rPr lang="hu-HU" altLang="hu-HU" dirty="0" err="1"/>
              <a:t>follow</a:t>
            </a:r>
            <a:r>
              <a:rPr lang="hu-HU" altLang="hu-HU" dirty="0"/>
              <a:t> </a:t>
            </a:r>
            <a:r>
              <a:rPr lang="hu-HU" altLang="hu-HU" dirty="0" err="1"/>
              <a:t>our</a:t>
            </a:r>
            <a:r>
              <a:rPr lang="hu-HU" altLang="hu-HU" dirty="0"/>
              <a:t> </a:t>
            </a:r>
            <a:r>
              <a:rPr lang="hu-HU" altLang="hu-HU" dirty="0" err="1"/>
              <a:t>social</a:t>
            </a:r>
            <a:r>
              <a:rPr lang="hu-HU" altLang="hu-HU" dirty="0"/>
              <a:t> </a:t>
            </a:r>
            <a:r>
              <a:rPr lang="hu-HU" altLang="hu-HU" dirty="0" err="1"/>
              <a:t>media</a:t>
            </a:r>
            <a:r>
              <a:rPr lang="hu-HU" altLang="hu-HU" dirty="0"/>
              <a:t> </a:t>
            </a:r>
            <a:r>
              <a:rPr lang="hu-HU" altLang="hu-HU" dirty="0" err="1"/>
              <a:t>sites</a:t>
            </a:r>
            <a:r>
              <a:rPr lang="hu-HU" altLang="hu-HU" dirty="0"/>
              <a:t>!</a:t>
            </a:r>
          </a:p>
        </p:txBody>
      </p:sp>
      <p:sp>
        <p:nvSpPr>
          <p:cNvPr id="18436" name="Dia számának helye 3">
            <a:extLst>
              <a:ext uri="{FF2B5EF4-FFF2-40B4-BE49-F238E27FC236}">
                <a16:creationId xmlns:a16="http://schemas.microsoft.com/office/drawing/2014/main" id="{7B5FB230-DE45-4E17-805F-3512A93B5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71C422E-B8F4-4496-8C1E-318F7A72663E}" type="slidenum">
              <a:rPr lang="hu-HU" altLang="hu-HU"/>
              <a:pPr/>
              <a:t>13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904E0-5EC8-4856-9F82-ADF6BA20FFE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2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:a16="http://schemas.microsoft.com/office/drawing/2014/main" id="{C0C813F9-DD9A-493B-BB9E-4E732FB8B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>
            <a:extLst>
              <a:ext uri="{FF2B5EF4-FFF2-40B4-BE49-F238E27FC236}">
                <a16:creationId xmlns:a16="http://schemas.microsoft.com/office/drawing/2014/main" id="{D0A1707D-91C9-497D-81DC-3B90820D1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hu-HU" dirty="0"/>
          </a:p>
        </p:txBody>
      </p:sp>
      <p:sp>
        <p:nvSpPr>
          <p:cNvPr id="11268" name="Foliennummernplatzhalter 3">
            <a:extLst>
              <a:ext uri="{FF2B5EF4-FFF2-40B4-BE49-F238E27FC236}">
                <a16:creationId xmlns:a16="http://schemas.microsoft.com/office/drawing/2014/main" id="{89A0C01B-5A92-46D6-8323-892479CCE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CAAC44-4183-46A2-B576-132D4D11EC8E}" type="slidenum">
              <a:rPr lang="de-DE" altLang="hu-HU">
                <a:solidFill>
                  <a:srgbClr val="000000"/>
                </a:solidFill>
              </a:rPr>
              <a:pPr/>
              <a:t>3</a:t>
            </a:fld>
            <a:endParaRPr lang="de-DE" alt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:a16="http://schemas.microsoft.com/office/drawing/2014/main" id="{C0C813F9-DD9A-493B-BB9E-4E732FB8B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>
            <a:extLst>
              <a:ext uri="{FF2B5EF4-FFF2-40B4-BE49-F238E27FC236}">
                <a16:creationId xmlns:a16="http://schemas.microsoft.com/office/drawing/2014/main" id="{D0A1707D-91C9-497D-81DC-3B90820D1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altLang="hu-HU" dirty="0" err="1"/>
              <a:t>As</a:t>
            </a:r>
            <a:r>
              <a:rPr lang="hu-HU" altLang="hu-HU" dirty="0"/>
              <a:t> </a:t>
            </a:r>
            <a:r>
              <a:rPr lang="hu-HU" altLang="hu-HU" dirty="0" err="1"/>
              <a:t>you</a:t>
            </a:r>
            <a:r>
              <a:rPr lang="hu-HU" altLang="hu-HU" dirty="0"/>
              <a:t> </a:t>
            </a:r>
            <a:r>
              <a:rPr lang="hu-HU" altLang="hu-HU" dirty="0" err="1"/>
              <a:t>can</a:t>
            </a:r>
            <a:r>
              <a:rPr lang="hu-HU" altLang="hu-HU" dirty="0"/>
              <a:t> </a:t>
            </a:r>
            <a:r>
              <a:rPr lang="hu-HU" altLang="hu-HU" dirty="0" err="1"/>
              <a:t>see</a:t>
            </a:r>
            <a:r>
              <a:rPr lang="hu-HU" altLang="hu-HU" dirty="0"/>
              <a:t>, s</a:t>
            </a:r>
            <a:r>
              <a:rPr lang="en-US" dirty="0" err="1"/>
              <a:t>ome</a:t>
            </a:r>
            <a:r>
              <a:rPr lang="en-US" dirty="0"/>
              <a:t> of the topics are related to technical developments, </a:t>
            </a:r>
            <a:r>
              <a:rPr lang="hu-HU" dirty="0" err="1"/>
              <a:t>while</a:t>
            </a:r>
            <a:r>
              <a:rPr lang="hu-HU" dirty="0"/>
              <a:t> </a:t>
            </a:r>
            <a:r>
              <a:rPr lang="en-US" dirty="0"/>
              <a:t>others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rather</a:t>
            </a:r>
            <a:r>
              <a:rPr lang="hu-HU" dirty="0"/>
              <a:t> </a:t>
            </a:r>
            <a:r>
              <a:rPr lang="hu-HU" dirty="0" err="1"/>
              <a:t>connected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en-US" dirty="0"/>
              <a:t> the social role of journalism</a:t>
            </a:r>
            <a:r>
              <a:rPr lang="hu-HU" dirty="0"/>
              <a:t>, </a:t>
            </a:r>
            <a:r>
              <a:rPr lang="hu-HU" dirty="0" err="1"/>
              <a:t>because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consider</a:t>
            </a:r>
            <a:r>
              <a:rPr lang="hu-HU" dirty="0"/>
              <a:t> </a:t>
            </a:r>
            <a:r>
              <a:rPr lang="hu-HU" dirty="0" err="1"/>
              <a:t>both</a:t>
            </a:r>
            <a:r>
              <a:rPr lang="hu-HU" dirty="0"/>
              <a:t> </a:t>
            </a:r>
            <a:r>
              <a:rPr lang="hu-HU" dirty="0" err="1"/>
              <a:t>aspects</a:t>
            </a:r>
            <a:r>
              <a:rPr lang="hu-HU" dirty="0"/>
              <a:t> </a:t>
            </a:r>
            <a:r>
              <a:rPr lang="hu-HU" dirty="0" err="1"/>
              <a:t>essential</a:t>
            </a:r>
            <a:r>
              <a:rPr lang="hu-HU" dirty="0"/>
              <a:t> and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strongly</a:t>
            </a:r>
            <a:r>
              <a:rPr lang="hu-HU" dirty="0"/>
              <a:t> </a:t>
            </a:r>
            <a:r>
              <a:rPr lang="hu-HU" dirty="0" err="1"/>
              <a:t>intertwined</a:t>
            </a:r>
            <a:r>
              <a:rPr lang="hu-HU" dirty="0"/>
              <a:t> in </a:t>
            </a:r>
            <a:r>
              <a:rPr lang="hu-HU" dirty="0" err="1"/>
              <a:t>practice</a:t>
            </a:r>
            <a:r>
              <a:rPr lang="hu-HU" dirty="0"/>
              <a:t>.</a:t>
            </a:r>
            <a:br>
              <a:rPr lang="hu-HU" altLang="hu-HU" dirty="0"/>
            </a:br>
            <a:br>
              <a:rPr lang="hu-HU" altLang="hu-HU" dirty="0"/>
            </a:br>
            <a:endParaRPr lang="de-DE" altLang="hu-HU" dirty="0"/>
          </a:p>
        </p:txBody>
      </p:sp>
      <p:sp>
        <p:nvSpPr>
          <p:cNvPr id="11268" name="Foliennummernplatzhalter 3">
            <a:extLst>
              <a:ext uri="{FF2B5EF4-FFF2-40B4-BE49-F238E27FC236}">
                <a16:creationId xmlns:a16="http://schemas.microsoft.com/office/drawing/2014/main" id="{89A0C01B-5A92-46D6-8323-892479CCE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CAAC44-4183-46A2-B576-132D4D11EC8E}" type="slidenum">
              <a:rPr lang="de-DE" altLang="hu-HU">
                <a:solidFill>
                  <a:srgbClr val="000000"/>
                </a:solidFill>
              </a:rPr>
              <a:pPr/>
              <a:t>4</a:t>
            </a:fld>
            <a:endParaRPr lang="de-DE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44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:a16="http://schemas.microsoft.com/office/drawing/2014/main" id="{C0C813F9-DD9A-493B-BB9E-4E732FB8B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>
            <a:extLst>
              <a:ext uri="{FF2B5EF4-FFF2-40B4-BE49-F238E27FC236}">
                <a16:creationId xmlns:a16="http://schemas.microsoft.com/office/drawing/2014/main" id="{D0A1707D-91C9-497D-81DC-3B90820D1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004494"/>
                </a:solidFill>
              </a:rPr>
              <a:t>based on a semi-structured interview guide consisting of both field-specific questions and a set of education-related questions)</a:t>
            </a:r>
            <a:endParaRPr lang="de-DE" altLang="hu-HU" dirty="0"/>
          </a:p>
        </p:txBody>
      </p:sp>
      <p:sp>
        <p:nvSpPr>
          <p:cNvPr id="11268" name="Foliennummernplatzhalter 3">
            <a:extLst>
              <a:ext uri="{FF2B5EF4-FFF2-40B4-BE49-F238E27FC236}">
                <a16:creationId xmlns:a16="http://schemas.microsoft.com/office/drawing/2014/main" id="{89A0C01B-5A92-46D6-8323-892479CCE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CAAC44-4183-46A2-B576-132D4D11EC8E}" type="slidenum">
              <a:rPr lang="de-DE" altLang="hu-HU">
                <a:solidFill>
                  <a:srgbClr val="000000"/>
                </a:solidFill>
              </a:rPr>
              <a:pPr/>
              <a:t>5</a:t>
            </a:fld>
            <a:endParaRPr lang="de-DE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7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:a16="http://schemas.microsoft.com/office/drawing/2014/main" id="{C0C813F9-DD9A-493B-BB9E-4E732FB8B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>
            <a:extLst>
              <a:ext uri="{FF2B5EF4-FFF2-40B4-BE49-F238E27FC236}">
                <a16:creationId xmlns:a16="http://schemas.microsoft.com/office/drawing/2014/main" id="{D0A1707D-91C9-497D-81DC-3B90820D1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hu-HU" dirty="0"/>
          </a:p>
        </p:txBody>
      </p:sp>
      <p:sp>
        <p:nvSpPr>
          <p:cNvPr id="11268" name="Foliennummernplatzhalter 3">
            <a:extLst>
              <a:ext uri="{FF2B5EF4-FFF2-40B4-BE49-F238E27FC236}">
                <a16:creationId xmlns:a16="http://schemas.microsoft.com/office/drawing/2014/main" id="{89A0C01B-5A92-46D6-8323-892479CCE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CAAC44-4183-46A2-B576-132D4D11EC8E}" type="slidenum">
              <a:rPr lang="de-DE" altLang="hu-HU">
                <a:solidFill>
                  <a:srgbClr val="000000"/>
                </a:solidFill>
              </a:rPr>
              <a:pPr/>
              <a:t>6</a:t>
            </a:fld>
            <a:endParaRPr lang="de-DE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25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:a16="http://schemas.microsoft.com/office/drawing/2014/main" id="{C0C813F9-DD9A-493B-BB9E-4E732FB8B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>
            <a:extLst>
              <a:ext uri="{FF2B5EF4-FFF2-40B4-BE49-F238E27FC236}">
                <a16:creationId xmlns:a16="http://schemas.microsoft.com/office/drawing/2014/main" id="{D0A1707D-91C9-497D-81DC-3B90820D1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hu-HU" dirty="0"/>
          </a:p>
        </p:txBody>
      </p:sp>
      <p:sp>
        <p:nvSpPr>
          <p:cNvPr id="11268" name="Foliennummernplatzhalter 3">
            <a:extLst>
              <a:ext uri="{FF2B5EF4-FFF2-40B4-BE49-F238E27FC236}">
                <a16:creationId xmlns:a16="http://schemas.microsoft.com/office/drawing/2014/main" id="{89A0C01B-5A92-46D6-8323-892479CCE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CAAC44-4183-46A2-B576-132D4D11EC8E}" type="slidenum">
              <a:rPr lang="de-DE" altLang="hu-HU">
                <a:solidFill>
                  <a:srgbClr val="000000"/>
                </a:solidFill>
              </a:rPr>
              <a:pPr/>
              <a:t>7</a:t>
            </a:fld>
            <a:endParaRPr lang="de-DE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91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:a16="http://schemas.microsoft.com/office/drawing/2014/main" id="{C0C813F9-DD9A-493B-BB9E-4E732FB8B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>
            <a:extLst>
              <a:ext uri="{FF2B5EF4-FFF2-40B4-BE49-F238E27FC236}">
                <a16:creationId xmlns:a16="http://schemas.microsoft.com/office/drawing/2014/main" id="{D0A1707D-91C9-497D-81DC-3B90820D1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hu-HU" b="1" dirty="0"/>
          </a:p>
        </p:txBody>
      </p:sp>
      <p:sp>
        <p:nvSpPr>
          <p:cNvPr id="11268" name="Foliennummernplatzhalter 3">
            <a:extLst>
              <a:ext uri="{FF2B5EF4-FFF2-40B4-BE49-F238E27FC236}">
                <a16:creationId xmlns:a16="http://schemas.microsoft.com/office/drawing/2014/main" id="{89A0C01B-5A92-46D6-8323-892479CCE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CAAC44-4183-46A2-B576-132D4D11EC8E}" type="slidenum">
              <a:rPr lang="de-DE" altLang="hu-HU">
                <a:solidFill>
                  <a:srgbClr val="000000"/>
                </a:solidFill>
              </a:rPr>
              <a:pPr/>
              <a:t>8</a:t>
            </a:fld>
            <a:endParaRPr lang="de-DE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0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:a16="http://schemas.microsoft.com/office/drawing/2014/main" id="{C0C813F9-DD9A-493B-BB9E-4E732FB8B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>
            <a:extLst>
              <a:ext uri="{FF2B5EF4-FFF2-40B4-BE49-F238E27FC236}">
                <a16:creationId xmlns:a16="http://schemas.microsoft.com/office/drawing/2014/main" id="{D0A1707D-91C9-497D-81DC-3B90820D1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hu-HU" dirty="0"/>
          </a:p>
        </p:txBody>
      </p:sp>
      <p:sp>
        <p:nvSpPr>
          <p:cNvPr id="11268" name="Foliennummernplatzhalter 3">
            <a:extLst>
              <a:ext uri="{FF2B5EF4-FFF2-40B4-BE49-F238E27FC236}">
                <a16:creationId xmlns:a16="http://schemas.microsoft.com/office/drawing/2014/main" id="{89A0C01B-5A92-46D6-8323-892479CCE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CAAC44-4183-46A2-B576-132D4D11EC8E}" type="slidenum">
              <a:rPr lang="de-DE" altLang="hu-HU">
                <a:solidFill>
                  <a:srgbClr val="000000"/>
                </a:solidFill>
              </a:rPr>
              <a:pPr/>
              <a:t>9</a:t>
            </a:fld>
            <a:endParaRPr lang="de-DE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4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C0CC70-1689-4205-8EF0-7CBA36F77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1389006-A36D-43AE-9BD2-A57695B1D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17E82D4-8482-471E-8163-3D136BDF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17BD2-93BC-44B2-AA34-FFDC2DE3639F}" type="datetime1">
              <a:rPr lang="hu-HU" smtClean="0"/>
              <a:t>2023. 04. 28.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333C1FF-46D9-456A-B254-3BC15728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New Skills for the Next Generation of Journalists - NEWSREEL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1959D77-DC1C-4D9D-B42F-5EFBC2D9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9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49484A-A20B-429F-80D6-DB5A1417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461D6EB-A17A-4478-970C-EE7F1373E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8F5255-B4E7-4CA5-BA2E-52867DFF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2C72-4F30-4E06-8EF9-58A14EAC6D5D}" type="datetime1">
              <a:rPr lang="hu-HU" smtClean="0"/>
              <a:t>2023. 04. 28.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2129963-7CD1-4565-A7C0-986125D0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419CBA-BE4C-4F5A-8ED4-9932A6A1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463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4863371-AB1D-405B-B4E2-4C0F6ADCD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B3507F7-E76D-438B-A140-397149311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541F80B-F614-45EB-AC0B-27429E01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6C14-2430-48F0-98DB-736C494F794B}" type="datetime1">
              <a:rPr lang="hu-HU" smtClean="0"/>
              <a:t>2023. 04. 28.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E3C537-4C49-42FF-8036-CD2ADCA3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D879A51-2F99-4E0D-997C-83C78895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26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104946-A292-4829-84B1-7B8BE66F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816264-9548-4BCC-A0A1-740359F72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69679D-1CF6-45A4-82F9-D6F8111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8A07-50A9-47FF-BD13-6930F3C7C6D4}" type="datetime1">
              <a:rPr lang="hu-HU" smtClean="0"/>
              <a:t>2023. 04. 28.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502769-7139-426A-8FAA-A7106348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0630CF7-A285-4932-8ADF-A7B3F48A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95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D1E411-4F3D-4EC1-AAE0-B7BFF08A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58C1CF3-94A0-432D-8DC5-A7596B0E7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D108FCA-3B08-46EB-8FD7-29F0FCC7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89B0-9048-44AE-ABC1-F2FC2E4AA296}" type="datetime1">
              <a:rPr lang="hu-HU" smtClean="0"/>
              <a:t>2023. 04. 28.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B7E9CF7-55AB-4851-867B-91D25E44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954D85-C77F-4CCF-BD0A-DEC2B551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192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96F57A-1EC0-4B6C-BEB7-F6A31A00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5A97C0-E4BD-4799-B4C5-088821D73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04CB3F4-2EF0-4039-9345-E8308485C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B3392E7-38C5-4920-8278-8D5EA9CF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9777-8C0C-472A-B7CB-D6FE927A4845}" type="datetime1">
              <a:rPr lang="hu-HU" smtClean="0"/>
              <a:t>2023. 04. 28.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AD85503-2E6F-4F2B-B270-2C25B5DB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6752766-D4BB-477E-88A5-07F10AA5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500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8BC7E2-85E2-4FF6-B4A0-5071D9D8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EAC0F7E-8664-4E76-B9D8-86883DAF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8F6892C-120A-4C87-BB98-4C36B3E49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3A4C71F-0767-4FE0-BB60-EC5AC3A77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C5E200A-3FA5-47AA-8F45-44B80CEF4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46543DC-9E0A-4762-8861-04B336EC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C96-B67F-43CC-A89A-C39900F83994}" type="datetime1">
              <a:rPr lang="hu-HU" smtClean="0"/>
              <a:t>2023. 04. 28.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0A44E08-B14E-4F61-8911-CA4FD8E7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DCDCAC3-4C0D-4F0E-A5F6-6D05ED8B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69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B5BF26-7054-464F-847F-6D18B60E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3D84279-1AB0-43D4-9885-927359F9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EE33-742A-45C9-84DC-2BA2ED36E40C}" type="datetime1">
              <a:rPr lang="hu-HU" smtClean="0"/>
              <a:t>2023. 04. 28.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EAF7920-0035-411F-A12D-91EB10F6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970F18F-1E91-44EC-8671-ED44864F8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04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74822EC-1818-40E8-83D6-14D2B503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63C6-FE02-4D0C-99AB-76D279DE4892}" type="datetime1">
              <a:rPr lang="hu-HU" smtClean="0"/>
              <a:t>2023. 04. 28.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90EBEF0-ED3B-43B0-967A-973B6364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56ADFF4-8FD8-4B6C-B6FE-F19B8912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534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0BB3EE-3E81-4D71-B16B-1A9AAD2E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5EBD1F-CBE1-4824-89EC-3AD05576D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22E4581-3E55-494F-99CD-837E9BAF1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8755F59-999B-4A9D-A873-EAE04C693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D476-7685-4014-B6FE-7D53F23F8CD3}" type="datetime1">
              <a:rPr lang="hu-HU" smtClean="0"/>
              <a:t>2023. 04. 28.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51C0C41-51D1-4950-83C9-C858A45C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6E435B6-0DB1-4C3F-AE0F-D87C9660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234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4E0EB9-4A6E-4122-910A-CDE6A443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1B38E3E-BE84-457B-8DED-39BE3D628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28962E5-83B4-44DA-A4CA-0483BD060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B121F24-F3C1-45FD-A0D0-F70AD4003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68D8-0053-4F8F-819B-6F1FA9FB00CA}" type="datetime1">
              <a:rPr lang="hu-HU" smtClean="0"/>
              <a:t>2023. 04. 28.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328B20F-2E8B-405F-9D4F-E041622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1551F6-B27B-4382-9F11-BCC837CE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26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EDBB013-C965-40C5-AD5B-6D171F3D5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C033CA1-F37A-4D64-8776-F2A1EA905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1F550AE-90FA-44B3-B025-3B87DE653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408B-CBBA-4A0D-8A15-42ECC6B552D5}" type="datetime1">
              <a:rPr lang="hu-HU" smtClean="0"/>
              <a:t>2023. 04. 28.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53A619F-0DD5-4986-A407-90E36AE55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New Skills for the Next Generation of Journalists - NEWSREEL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6408984-520B-4422-8BEA-2DD43781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D3A0-CE6F-49D2-A784-08D5066218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28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12.xml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Data" Target="../diagrams/data2.xml"/><Relationship Id="rId5" Type="http://schemas.openxmlformats.org/officeDocument/2006/relationships/image" Target="../media/image26.png"/><Relationship Id="rId10" Type="http://schemas.microsoft.com/office/2007/relationships/diagramDrawing" Target="../diagrams/drawing2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8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s://eda.eme.ro/handle/10598/3308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3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AEE5532-7F5A-4573-8AD7-08E5D674E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8" y="114252"/>
            <a:ext cx="3968015" cy="113088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7D90975-5E20-482C-BBCD-47C031CCB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7417" y="3375846"/>
            <a:ext cx="6432994" cy="2002938"/>
          </a:xfrm>
        </p:spPr>
        <p:txBody>
          <a:bodyPr anchor="b">
            <a:noAutofit/>
          </a:bodyPr>
          <a:lstStyle/>
          <a:p>
            <a:r>
              <a:rPr lang="hu-HU" sz="3200" b="1" dirty="0"/>
              <a:t>ÚJ KIHÍVÁSOK ÉS KÉSZSÉGEK AZ ÚJSÁGÍRÁSBAN</a:t>
            </a:r>
            <a:br>
              <a:rPr lang="hu-HU" sz="2800" b="1" dirty="0"/>
            </a:br>
            <a:br>
              <a:rPr lang="hu-HU" sz="2800" b="1" dirty="0"/>
            </a:br>
            <a:r>
              <a:rPr lang="hu-HU" sz="2800" b="1" i="1" dirty="0"/>
              <a:t>A NEWSREEL2 projekt eredményei</a:t>
            </a:r>
            <a:br>
              <a:rPr lang="en-US" sz="2800" b="1" dirty="0"/>
            </a:br>
            <a:br>
              <a:rPr lang="en-US" sz="2800" b="1" dirty="0"/>
            </a:br>
            <a:endParaRPr lang="hu-HU" sz="28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6043198-BD77-40A5-A26B-0732C9BB091F}"/>
              </a:ext>
            </a:extLst>
          </p:cNvPr>
          <p:cNvSpPr txBox="1"/>
          <p:nvPr/>
        </p:nvSpPr>
        <p:spPr>
          <a:xfrm>
            <a:off x="117288" y="1141044"/>
            <a:ext cx="64282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kumimoji="0" lang="en-US" sz="1300" b="1" i="1" u="none" strike="noStrike" kern="1200" cap="none" spc="0" normalizeH="0" baseline="0" noProof="0" dirty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unded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</a:t>
            </a:r>
            <a:r>
              <a:rPr kumimoji="0" lang="hu-HU" sz="13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hu-HU" sz="1300" b="1" i="1" u="none" strike="noStrike" kern="1200" cap="none" spc="0" normalizeH="0" baseline="0" noProof="0" dirty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Erasmus+ </a:t>
            </a:r>
            <a:r>
              <a:rPr kumimoji="0" lang="en-US" sz="1300" b="1" i="1" u="none" strike="noStrike" kern="1200" cap="none" spc="0" normalizeH="0" baseline="0" noProof="0" dirty="0" err="1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kumimoji="0" lang="en-US" sz="1300" b="1" i="1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European Union</a:t>
            </a:r>
            <a:endParaRPr kumimoji="0" lang="hu-HU" sz="1300" b="1" i="1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Kép 12" descr="A képen kültéri látható&#10;&#10;A leírás nagyon megbízható">
            <a:extLst>
              <a:ext uri="{FF2B5EF4-FFF2-40B4-BE49-F238E27FC236}">
                <a16:creationId xmlns:a16="http://schemas.microsoft.com/office/drawing/2014/main" id="{0156EEEB-9DFA-479E-BE33-F901122C5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2" y="2271926"/>
            <a:ext cx="2306669" cy="622800"/>
          </a:xfrm>
          <a:prstGeom prst="rect">
            <a:avLst/>
          </a:prstGeom>
        </p:spPr>
      </p:pic>
      <p:pic>
        <p:nvPicPr>
          <p:cNvPr id="17" name="Kép 16" descr="A képen objektum látható&#10;&#10;A leírás teljesen megbízható">
            <a:extLst>
              <a:ext uri="{FF2B5EF4-FFF2-40B4-BE49-F238E27FC236}">
                <a16:creationId xmlns:a16="http://schemas.microsoft.com/office/drawing/2014/main" id="{CDE6A37D-6370-4404-9DF6-F03DECBC5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2" y="3138536"/>
            <a:ext cx="2204974" cy="492444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A4557B54-BDEA-489E-AF09-8F86E88D4CCD}"/>
              </a:ext>
            </a:extLst>
          </p:cNvPr>
          <p:cNvSpPr txBox="1"/>
          <p:nvPr/>
        </p:nvSpPr>
        <p:spPr>
          <a:xfrm>
            <a:off x="4238059" y="5716956"/>
            <a:ext cx="8314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00" i="1" dirty="0" err="1">
                <a:effectLst/>
              </a:rPr>
              <a:t>Új</a:t>
            </a:r>
            <a:r>
              <a:rPr lang="en-US" sz="1500" i="1" dirty="0">
                <a:effectLst/>
              </a:rPr>
              <a:t> </a:t>
            </a:r>
            <a:r>
              <a:rPr lang="en-US" sz="1500" i="1" dirty="0" err="1">
                <a:effectLst/>
              </a:rPr>
              <a:t>kihívások</a:t>
            </a:r>
            <a:r>
              <a:rPr lang="en-US" sz="1500" i="1" dirty="0">
                <a:effectLst/>
              </a:rPr>
              <a:t> </a:t>
            </a:r>
            <a:r>
              <a:rPr lang="en-US" sz="1500" i="1" dirty="0" err="1">
                <a:effectLst/>
              </a:rPr>
              <a:t>az</a:t>
            </a:r>
            <a:r>
              <a:rPr lang="en-US" sz="1500" i="1" dirty="0">
                <a:effectLst/>
              </a:rPr>
              <a:t> </a:t>
            </a:r>
            <a:r>
              <a:rPr lang="en-US" sz="1500" i="1" dirty="0" err="1">
                <a:effectLst/>
              </a:rPr>
              <a:t>újságírás</a:t>
            </a:r>
            <a:r>
              <a:rPr lang="en-US" sz="1500" i="1" dirty="0">
                <a:effectLst/>
              </a:rPr>
              <a:t> és </a:t>
            </a:r>
            <a:r>
              <a:rPr lang="en-US" sz="1500" i="1" dirty="0" err="1">
                <a:effectLst/>
              </a:rPr>
              <a:t>az</a:t>
            </a:r>
            <a:r>
              <a:rPr lang="en-US" sz="1500" i="1" dirty="0">
                <a:effectLst/>
              </a:rPr>
              <a:t> </a:t>
            </a:r>
            <a:r>
              <a:rPr lang="en-US" sz="1500" i="1" dirty="0" err="1">
                <a:effectLst/>
              </a:rPr>
              <a:t>újságírók</a:t>
            </a:r>
            <a:r>
              <a:rPr lang="en-US" sz="1500" i="1" dirty="0">
                <a:effectLst/>
              </a:rPr>
              <a:t> </a:t>
            </a:r>
            <a:r>
              <a:rPr lang="en-US" sz="1500" i="1" dirty="0" err="1">
                <a:effectLst/>
              </a:rPr>
              <a:t>előtt</a:t>
            </a:r>
            <a:r>
              <a:rPr lang="en-US" sz="1500" i="1" dirty="0">
                <a:effectLst/>
              </a:rPr>
              <a:t> – </a:t>
            </a:r>
            <a:r>
              <a:rPr lang="en-US" sz="1500" i="1" dirty="0" err="1">
                <a:effectLst/>
              </a:rPr>
              <a:t>egy</a:t>
            </a:r>
            <a:r>
              <a:rPr lang="en-US" sz="1500" i="1" dirty="0">
                <a:effectLst/>
              </a:rPr>
              <a:t> </a:t>
            </a:r>
            <a:r>
              <a:rPr lang="en-US" sz="1500" i="1" dirty="0" err="1">
                <a:effectLst/>
              </a:rPr>
              <a:t>nemzetközi</a:t>
            </a:r>
            <a:r>
              <a:rPr lang="en-US" sz="1500" i="1" dirty="0">
                <a:effectLst/>
              </a:rPr>
              <a:t> </a:t>
            </a:r>
            <a:r>
              <a:rPr lang="en-US" sz="1500" i="1" dirty="0" err="1">
                <a:effectLst/>
              </a:rPr>
              <a:t>projekt</a:t>
            </a:r>
            <a:r>
              <a:rPr lang="hu-HU" sz="1500" i="1" dirty="0">
                <a:effectLst/>
              </a:rPr>
              <a:t> </a:t>
            </a:r>
            <a:r>
              <a:rPr lang="en-US" sz="1500" i="1" dirty="0" err="1">
                <a:effectLst/>
              </a:rPr>
              <a:t>tapasztalatai</a:t>
            </a:r>
            <a:r>
              <a:rPr lang="hu-HU" sz="1500" i="1" dirty="0">
                <a:effectLst/>
              </a:rPr>
              <a:t>.</a:t>
            </a:r>
            <a:br>
              <a:rPr lang="hu-HU" sz="1500" i="1" dirty="0">
                <a:effectLst/>
              </a:rPr>
            </a:br>
            <a:r>
              <a:rPr lang="hu-HU" sz="1500" i="1" dirty="0">
                <a:effectLst/>
              </a:rPr>
              <a:t>PAB Székház, Pécs</a:t>
            </a:r>
          </a:p>
          <a:p>
            <a:pPr>
              <a:defRPr/>
            </a:pPr>
            <a:r>
              <a:rPr lang="hu-HU" sz="1500" i="1" dirty="0"/>
              <a:t>2023. április 28.</a:t>
            </a:r>
            <a:endParaRPr lang="hu-HU" sz="16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lcím 2">
            <a:extLst>
              <a:ext uri="{FF2B5EF4-FFF2-40B4-BE49-F238E27FC236}">
                <a16:creationId xmlns:a16="http://schemas.microsoft.com/office/drawing/2014/main" id="{E8221137-538B-4310-8E32-97E80443C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829" y="284092"/>
            <a:ext cx="5126170" cy="1147863"/>
          </a:xfrm>
        </p:spPr>
        <p:txBody>
          <a:bodyPr anchor="t">
            <a:noAutofit/>
          </a:bodyPr>
          <a:lstStyle/>
          <a:p>
            <a:pPr algn="l"/>
            <a:r>
              <a:rPr lang="hu-HU" sz="1500" dirty="0"/>
              <a:t>Torbó Annamária PhD</a:t>
            </a:r>
            <a:br>
              <a:rPr lang="hu-HU" sz="1500" dirty="0"/>
            </a:br>
            <a:r>
              <a:rPr lang="hu-HU" sz="1500" dirty="0"/>
              <a:t>Tudományos  segédmunkatárs</a:t>
            </a:r>
            <a:br>
              <a:rPr lang="hu-HU" sz="1500" dirty="0"/>
            </a:br>
            <a:r>
              <a:rPr lang="hu-HU" sz="1500" dirty="0"/>
              <a:t>PTE BTK Kommunikáció- és Médiatudományi Tanszék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F65DDBE2-F763-4879-93A4-366C0EF8B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551821"/>
              </p:ext>
            </p:extLst>
          </p:nvPr>
        </p:nvGraphicFramePr>
        <p:xfrm>
          <a:off x="110534" y="5738965"/>
          <a:ext cx="4922981" cy="960120"/>
        </p:xfrm>
        <a:graphic>
          <a:graphicData uri="http://schemas.openxmlformats.org/drawingml/2006/table">
            <a:tbl>
              <a:tblPr/>
              <a:tblGrid>
                <a:gridCol w="3786908">
                  <a:extLst>
                    <a:ext uri="{9D8B030D-6E8A-4147-A177-3AD203B41FA5}">
                      <a16:colId xmlns:a16="http://schemas.microsoft.com/office/drawing/2014/main" val="749391775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39019704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New Teaching Fields for the</a:t>
                      </a:r>
                      <a:endParaRPr kumimoji="0" lang="hu-HU" sz="13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4494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/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Next Generation of Journalists</a:t>
                      </a:r>
                      <a:br>
                        <a:rPr kumimoji="0" lang="hu-HU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kumimoji="0" lang="en-US" sz="13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4494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2020-1-HU01-KA203-078824</a:t>
                      </a:r>
                      <a:br>
                        <a:rPr lang="en-US" b="1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hu-H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824043"/>
                  </a:ext>
                </a:extLst>
              </a:tr>
            </a:tbl>
          </a:graphicData>
        </a:graphic>
      </p:graphicFrame>
      <p:pic>
        <p:nvPicPr>
          <p:cNvPr id="11" name="Kép 10">
            <a:extLst>
              <a:ext uri="{FF2B5EF4-FFF2-40B4-BE49-F238E27FC236}">
                <a16:creationId xmlns:a16="http://schemas.microsoft.com/office/drawing/2014/main" id="{7451D76A-665C-46FE-833F-2C77C67D5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93" y="2818719"/>
            <a:ext cx="2204974" cy="131897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E341DF1-6419-455F-BDEB-F14F583A24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46" y="2290384"/>
            <a:ext cx="2306669" cy="51515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16E3A69-A7DF-4632-85EA-85036DE6B0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23" y="3722780"/>
            <a:ext cx="2093713" cy="960853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7BF5E8C5-6257-49C6-859B-6B5FCF5748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" y="3902524"/>
            <a:ext cx="1918760" cy="571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7666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63A35D1-CD50-42AC-AB3A-A617B8362769}"/>
              </a:ext>
            </a:extLst>
          </p:cNvPr>
          <p:cNvSpPr txBox="1"/>
          <p:nvPr/>
        </p:nvSpPr>
        <p:spPr>
          <a:xfrm>
            <a:off x="589560" y="856180"/>
            <a:ext cx="5279408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hu-HU" sz="3200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Hallgatói projektek</a:t>
            </a:r>
            <a:endParaRPr kumimoji="0" lang="en-US" sz="3200" b="1" i="0" u="none" strike="noStrike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1CE9FC2-4A70-4259-93AB-3DCC2CCDF578}"/>
              </a:ext>
            </a:extLst>
          </p:cNvPr>
          <p:cNvSpPr txBox="1"/>
          <p:nvPr/>
        </p:nvSpPr>
        <p:spPr>
          <a:xfrm>
            <a:off x="159341" y="2534022"/>
            <a:ext cx="6484411" cy="4581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</a:rPr>
              <a:t>A </a:t>
            </a:r>
            <a:r>
              <a:rPr lang="en-US" dirty="0" err="1">
                <a:solidFill>
                  <a:srgbClr val="004494"/>
                </a:solidFill>
              </a:rPr>
              <a:t>Journalicity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egy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olyan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projekt</a:t>
            </a:r>
            <a:r>
              <a:rPr lang="en-US" dirty="0">
                <a:solidFill>
                  <a:srgbClr val="004494"/>
                </a:solidFill>
              </a:rPr>
              <a:t>, </a:t>
            </a:r>
            <a:r>
              <a:rPr lang="en-US" dirty="0" err="1">
                <a:solidFill>
                  <a:srgbClr val="004494"/>
                </a:solidFill>
              </a:rPr>
              <a:t>amelynek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célja</a:t>
            </a:r>
            <a:r>
              <a:rPr lang="en-US" dirty="0">
                <a:solidFill>
                  <a:srgbClr val="004494"/>
                </a:solidFill>
              </a:rPr>
              <a:t>, </a:t>
            </a:r>
            <a:r>
              <a:rPr lang="en-US" dirty="0" err="1">
                <a:solidFill>
                  <a:srgbClr val="004494"/>
                </a:solidFill>
              </a:rPr>
              <a:t>hogy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tájékoztassa</a:t>
            </a:r>
            <a:r>
              <a:rPr lang="en-US" dirty="0">
                <a:solidFill>
                  <a:srgbClr val="004494"/>
                </a:solidFill>
              </a:rPr>
              <a:t> és </a:t>
            </a:r>
            <a:r>
              <a:rPr lang="en-US" dirty="0" err="1">
                <a:solidFill>
                  <a:srgbClr val="004494"/>
                </a:solidFill>
              </a:rPr>
              <a:t>inspirálja</a:t>
            </a:r>
            <a:r>
              <a:rPr lang="en-US" dirty="0">
                <a:solidFill>
                  <a:srgbClr val="004494"/>
                </a:solidFill>
              </a:rPr>
              <a:t> a </a:t>
            </a:r>
            <a:r>
              <a:rPr lang="en-US" dirty="0" err="1">
                <a:solidFill>
                  <a:srgbClr val="004494"/>
                </a:solidFill>
              </a:rPr>
              <a:t>különböző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kulturális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háttérrel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rendelkező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fiatalokat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arról</a:t>
            </a:r>
            <a:r>
              <a:rPr lang="en-US" dirty="0">
                <a:solidFill>
                  <a:srgbClr val="004494"/>
                </a:solidFill>
              </a:rPr>
              <a:t>, </a:t>
            </a:r>
            <a:r>
              <a:rPr lang="en-US" dirty="0" err="1">
                <a:solidFill>
                  <a:srgbClr val="004494"/>
                </a:solidFill>
              </a:rPr>
              <a:t>hogy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hogyan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vehetnek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részt</a:t>
            </a:r>
            <a:r>
              <a:rPr lang="en-US" dirty="0">
                <a:solidFill>
                  <a:srgbClr val="004494"/>
                </a:solidFill>
              </a:rPr>
              <a:t> a </a:t>
            </a:r>
            <a:r>
              <a:rPr lang="en-US" dirty="0" err="1">
                <a:solidFill>
                  <a:srgbClr val="004494"/>
                </a:solidFill>
              </a:rPr>
              <a:t>mai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médiakörnyezet</a:t>
            </a:r>
            <a:r>
              <a:rPr lang="hu-HU" dirty="0">
                <a:solidFill>
                  <a:srgbClr val="004494"/>
                </a:solidFill>
              </a:rPr>
              <a:t> alakításában.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4494"/>
              </a:solidFill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4494"/>
                </a:solidFill>
              </a:rPr>
              <a:t>Az Instagram volt a választott platform ehhez a projekthez (hozzáférhetőség, könnyű kapcsolat a fiatalabb újságírókkal).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4494"/>
              </a:solidFill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</a:rPr>
              <a:t>A </a:t>
            </a:r>
            <a:r>
              <a:rPr lang="en-US" dirty="0" err="1">
                <a:solidFill>
                  <a:srgbClr val="004494"/>
                </a:solidFill>
              </a:rPr>
              <a:t>projekt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tagjai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olyan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példaképeket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kerestek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különböző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etnikai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kisebbségekből</a:t>
            </a:r>
            <a:r>
              <a:rPr lang="en-US" dirty="0">
                <a:solidFill>
                  <a:srgbClr val="004494"/>
                </a:solidFill>
              </a:rPr>
              <a:t>, </a:t>
            </a:r>
            <a:r>
              <a:rPr lang="en-US" dirty="0" err="1">
                <a:solidFill>
                  <a:srgbClr val="004494"/>
                </a:solidFill>
              </a:rPr>
              <a:t>akik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büszkén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kezdték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hu-HU" dirty="0">
                <a:solidFill>
                  <a:srgbClr val="004494"/>
                </a:solidFill>
              </a:rPr>
              <a:t> meg </a:t>
            </a:r>
            <a:r>
              <a:rPr lang="en-US" dirty="0" err="1">
                <a:solidFill>
                  <a:srgbClr val="004494"/>
                </a:solidFill>
              </a:rPr>
              <a:t>újságírói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karrierjüket</a:t>
            </a:r>
            <a:r>
              <a:rPr lang="en-US" dirty="0">
                <a:solidFill>
                  <a:srgbClr val="004494"/>
                </a:solidFill>
              </a:rPr>
              <a:t> a </a:t>
            </a:r>
            <a:r>
              <a:rPr lang="en-US" dirty="0" err="1">
                <a:solidFill>
                  <a:srgbClr val="004494"/>
                </a:solidFill>
              </a:rPr>
              <a:t>jelenlegi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monoetnikus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európai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médiakörnyezetben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hu-HU" dirty="0">
                <a:solidFill>
                  <a:srgbClr val="004494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004494"/>
                </a:solidFill>
              </a:rPr>
              <a:t>megosztották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tapasztalataikat</a:t>
            </a:r>
            <a:r>
              <a:rPr lang="en-US" dirty="0">
                <a:solidFill>
                  <a:srgbClr val="004494"/>
                </a:solidFill>
              </a:rPr>
              <a:t>,</a:t>
            </a:r>
            <a:r>
              <a:rPr lang="hu-HU" dirty="0">
                <a:solidFill>
                  <a:srgbClr val="004494"/>
                </a:solidFill>
              </a:rPr>
              <a:t> azért </a:t>
            </a:r>
            <a:r>
              <a:rPr lang="en-US" dirty="0" err="1">
                <a:solidFill>
                  <a:srgbClr val="004494"/>
                </a:solidFill>
              </a:rPr>
              <a:t>hogy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bebizonyítsák</a:t>
            </a:r>
            <a:r>
              <a:rPr lang="en-US" dirty="0">
                <a:solidFill>
                  <a:srgbClr val="004494"/>
                </a:solidFill>
              </a:rPr>
              <a:t>, </a:t>
            </a:r>
            <a:r>
              <a:rPr lang="en-US" dirty="0" err="1">
                <a:solidFill>
                  <a:srgbClr val="004494"/>
                </a:solidFill>
              </a:rPr>
              <a:t>hogy</a:t>
            </a:r>
            <a:r>
              <a:rPr lang="hu-HU" dirty="0">
                <a:solidFill>
                  <a:srgbClr val="004494"/>
                </a:solidFill>
              </a:rPr>
              <a:t>an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lehetséges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jó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karriert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elérni</a:t>
            </a:r>
            <a:r>
              <a:rPr lang="hu-HU" dirty="0">
                <a:solidFill>
                  <a:srgbClr val="004494"/>
                </a:solidFill>
              </a:rPr>
              <a:t>.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4494"/>
              </a:solidFill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4494"/>
                </a:solidFill>
              </a:rPr>
              <a:t>A cél: ösztönözni a médiaipar lelkes szereplőit, hogy hozzájáruljanak az iparág sokszínűbbé, egyenlőbbé, hitelesebbé és szórakoztatóbbá tételéhez.</a:t>
            </a:r>
            <a:endParaRPr lang="en-US" sz="1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3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FD03A6BE-B63B-F8BE-BF88-F8519591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3329" y="706051"/>
            <a:ext cx="3675478" cy="10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F63D350-CE4F-0A6D-1567-6362AC9DC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05" y="2287673"/>
            <a:ext cx="4845488" cy="386427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359CEAA8-CDD8-4AB4-A033-8144E0F306A8}"/>
              </a:ext>
            </a:extLst>
          </p:cNvPr>
          <p:cNvSpPr txBox="1"/>
          <p:nvPr/>
        </p:nvSpPr>
        <p:spPr>
          <a:xfrm>
            <a:off x="866362" y="2349356"/>
            <a:ext cx="545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694708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63A35D1-CD50-42AC-AB3A-A617B8362769}"/>
              </a:ext>
            </a:extLst>
          </p:cNvPr>
          <p:cNvSpPr txBox="1"/>
          <p:nvPr/>
        </p:nvSpPr>
        <p:spPr>
          <a:xfrm>
            <a:off x="5822853" y="314042"/>
            <a:ext cx="62717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Output4: </a:t>
            </a:r>
            <a:endParaRPr kumimoji="0" lang="hu-HU" sz="3200" b="1" i="0" u="none" strike="noStrike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hu-HU" sz="3200" b="1" i="0" u="none" strike="noStrike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Oktatási útmutatók</a:t>
            </a:r>
            <a:endParaRPr kumimoji="0" lang="en-US" sz="3200" b="1" i="0" u="none" strike="noStrike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3748A85-2C72-321C-4C15-DB2E66F6C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4" y="1650725"/>
            <a:ext cx="3583266" cy="4521475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ln w="19050">
            <a:solidFill>
              <a:srgbClr val="C00000"/>
            </a:solidFill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1CE9FC2-4A70-4259-93AB-3DCC2CCDF578}"/>
              </a:ext>
            </a:extLst>
          </p:cNvPr>
          <p:cNvSpPr txBox="1"/>
          <p:nvPr/>
        </p:nvSpPr>
        <p:spPr>
          <a:xfrm>
            <a:off x="5798318" y="1728894"/>
            <a:ext cx="5970691" cy="49654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4494"/>
                </a:solidFill>
              </a:rPr>
              <a:t>A </a:t>
            </a:r>
            <a:r>
              <a:rPr lang="en-US" sz="1900" dirty="0" err="1">
                <a:solidFill>
                  <a:srgbClr val="004494"/>
                </a:solidFill>
              </a:rPr>
              <a:t>kísérleti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oktatási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fázis</a:t>
            </a:r>
            <a:r>
              <a:rPr lang="en-US" sz="1900" dirty="0">
                <a:solidFill>
                  <a:srgbClr val="004494"/>
                </a:solidFill>
              </a:rPr>
              <a:t> és a </a:t>
            </a:r>
            <a:r>
              <a:rPr lang="en-US" sz="1900" dirty="0" err="1">
                <a:solidFill>
                  <a:srgbClr val="004494"/>
                </a:solidFill>
              </a:rPr>
              <a:t>többi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fázis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eredményeit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olyan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formában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foglaljuk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össze</a:t>
            </a:r>
            <a:r>
              <a:rPr lang="en-US" sz="1900" dirty="0">
                <a:solidFill>
                  <a:srgbClr val="004494"/>
                </a:solidFill>
              </a:rPr>
              <a:t>, </a:t>
            </a:r>
            <a:r>
              <a:rPr lang="en-US" sz="1900" dirty="0" err="1">
                <a:solidFill>
                  <a:srgbClr val="004494"/>
                </a:solidFill>
              </a:rPr>
              <a:t>amely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segíti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az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eredményeink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harmadik</a:t>
            </a:r>
            <a:r>
              <a:rPr lang="en-US" sz="1900" dirty="0">
                <a:solidFill>
                  <a:srgbClr val="004494"/>
                </a:solidFill>
              </a:rPr>
              <a:t> f</a:t>
            </a:r>
            <a:r>
              <a:rPr lang="hu-HU" sz="1900" dirty="0">
                <a:solidFill>
                  <a:srgbClr val="004494"/>
                </a:solidFill>
              </a:rPr>
              <a:t>e</a:t>
            </a:r>
            <a:r>
              <a:rPr lang="en-US" sz="1900" dirty="0">
                <a:solidFill>
                  <a:srgbClr val="004494"/>
                </a:solidFill>
              </a:rPr>
              <a:t>l</a:t>
            </a:r>
            <a:r>
              <a:rPr lang="hu-HU" sz="1900" dirty="0" err="1">
                <a:solidFill>
                  <a:srgbClr val="004494"/>
                </a:solidFill>
              </a:rPr>
              <a:t>ek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általi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felhasználását</a:t>
            </a:r>
            <a:r>
              <a:rPr lang="en-US" sz="1900" dirty="0">
                <a:solidFill>
                  <a:srgbClr val="004494"/>
                </a:solidFill>
              </a:rPr>
              <a:t>.</a:t>
            </a:r>
            <a:endParaRPr lang="hu-HU" sz="1900" dirty="0">
              <a:solidFill>
                <a:srgbClr val="004494"/>
              </a:solidFill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4494"/>
              </a:solidFill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4494"/>
                </a:solidFill>
              </a:rPr>
              <a:t>A</a:t>
            </a:r>
            <a:r>
              <a:rPr lang="hu-HU" sz="1900" dirty="0">
                <a:solidFill>
                  <a:srgbClr val="004494"/>
                </a:solidFill>
              </a:rPr>
              <a:t>z oktatási útmutatók </a:t>
            </a:r>
            <a:r>
              <a:rPr lang="en-US" sz="1900" dirty="0" err="1">
                <a:solidFill>
                  <a:srgbClr val="004494"/>
                </a:solidFill>
              </a:rPr>
              <a:t>tartalmazz</a:t>
            </a:r>
            <a:r>
              <a:rPr lang="hu-HU" sz="1900" dirty="0" err="1">
                <a:solidFill>
                  <a:srgbClr val="004494"/>
                </a:solidFill>
              </a:rPr>
              <a:t>ák</a:t>
            </a:r>
            <a:r>
              <a:rPr lang="en-US" sz="1900" dirty="0">
                <a:solidFill>
                  <a:srgbClr val="004494"/>
                </a:solidFill>
              </a:rPr>
              <a:t> a </a:t>
            </a:r>
            <a:r>
              <a:rPr lang="en-US" sz="1900" dirty="0" err="1">
                <a:solidFill>
                  <a:srgbClr val="004494"/>
                </a:solidFill>
              </a:rPr>
              <a:t>projekt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legfontosabb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szakmai</a:t>
            </a:r>
            <a:r>
              <a:rPr lang="en-US" sz="1900" dirty="0">
                <a:solidFill>
                  <a:srgbClr val="004494"/>
                </a:solidFill>
              </a:rPr>
              <a:t> és </a:t>
            </a:r>
            <a:r>
              <a:rPr lang="en-US" sz="1900" dirty="0" err="1">
                <a:solidFill>
                  <a:srgbClr val="004494"/>
                </a:solidFill>
              </a:rPr>
              <a:t>módszertani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tartalmát</a:t>
            </a:r>
            <a:r>
              <a:rPr lang="en-US" sz="1900" dirty="0">
                <a:solidFill>
                  <a:srgbClr val="004494"/>
                </a:solidFill>
              </a:rPr>
              <a:t>.</a:t>
            </a:r>
            <a:endParaRPr lang="hu-HU" sz="1900" dirty="0">
              <a:solidFill>
                <a:srgbClr val="004494"/>
              </a:solidFill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4494"/>
              </a:solidFill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4494"/>
                </a:solidFill>
              </a:rPr>
              <a:t>Részletes leírást adnak a projekt során fejlesztett készségekről és kompetenciákról, gyakorlati példák gyűjteményét tartalmazzák</a:t>
            </a:r>
            <a:r>
              <a:rPr lang="en-US" sz="1900" dirty="0">
                <a:solidFill>
                  <a:srgbClr val="004494"/>
                </a:solidFill>
              </a:rPr>
              <a:t>.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4494"/>
              </a:solidFill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4494"/>
                </a:solidFill>
              </a:rPr>
              <a:t>Az </a:t>
            </a:r>
            <a:r>
              <a:rPr lang="en-US" sz="1900" dirty="0" err="1">
                <a:solidFill>
                  <a:srgbClr val="004494"/>
                </a:solidFill>
              </a:rPr>
              <a:t>egyes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szakmai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területekhez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kapcsolódóan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különálló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útmutatók</a:t>
            </a:r>
            <a:r>
              <a:rPr lang="hu-HU" sz="1900" dirty="0">
                <a:solidFill>
                  <a:srgbClr val="004494"/>
                </a:solidFill>
              </a:rPr>
              <a:t> készültek</a:t>
            </a:r>
            <a:r>
              <a:rPr lang="en-US" sz="1900" dirty="0">
                <a:solidFill>
                  <a:srgbClr val="004494"/>
                </a:solidFill>
              </a:rPr>
              <a:t>.</a:t>
            </a:r>
            <a:endParaRPr lang="hu-HU" sz="1900" dirty="0">
              <a:solidFill>
                <a:srgbClr val="004494"/>
              </a:solidFill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4494"/>
              </a:solidFill>
            </a:endParaRP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rgbClr val="004494"/>
                </a:solidFill>
              </a:rPr>
              <a:t>Az útmutatók </a:t>
            </a:r>
            <a:r>
              <a:rPr lang="en-US" sz="1900" dirty="0">
                <a:solidFill>
                  <a:srgbClr val="004494"/>
                </a:solidFill>
              </a:rPr>
              <a:t>a </a:t>
            </a:r>
            <a:r>
              <a:rPr lang="en-US" sz="1900" dirty="0" err="1">
                <a:solidFill>
                  <a:srgbClr val="004494"/>
                </a:solidFill>
              </a:rPr>
              <a:t>kísérleti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tanítási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szakasz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tapasztalataira</a:t>
            </a:r>
            <a:r>
              <a:rPr lang="en-US" sz="1900" dirty="0">
                <a:solidFill>
                  <a:srgbClr val="004494"/>
                </a:solidFill>
              </a:rPr>
              <a:t> és a </a:t>
            </a:r>
            <a:r>
              <a:rPr lang="en-US" sz="1900" dirty="0" err="1">
                <a:solidFill>
                  <a:srgbClr val="004494"/>
                </a:solidFill>
              </a:rPr>
              <a:t>hallgatók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visszajelzéseire</a:t>
            </a:r>
            <a:r>
              <a:rPr lang="en-US" sz="1900" dirty="0">
                <a:solidFill>
                  <a:srgbClr val="004494"/>
                </a:solidFill>
              </a:rPr>
              <a:t> is </a:t>
            </a:r>
            <a:r>
              <a:rPr lang="en-US" sz="1900" dirty="0" err="1">
                <a:solidFill>
                  <a:srgbClr val="004494"/>
                </a:solidFill>
              </a:rPr>
              <a:t>reflektálnak</a:t>
            </a:r>
            <a:r>
              <a:rPr lang="en-US" sz="1900" dirty="0">
                <a:solidFill>
                  <a:srgbClr val="004494"/>
                </a:solidFill>
              </a:rPr>
              <a:t> (a </a:t>
            </a:r>
            <a:r>
              <a:rPr lang="hu-HU" sz="1900" dirty="0" err="1">
                <a:solidFill>
                  <a:srgbClr val="004494"/>
                </a:solidFill>
              </a:rPr>
              <a:t>kurzuso</a:t>
            </a:r>
            <a:r>
              <a:rPr lang="en-US" sz="1900" dirty="0">
                <a:solidFill>
                  <a:srgbClr val="004494"/>
                </a:solidFill>
              </a:rPr>
              <a:t>k </a:t>
            </a:r>
            <a:r>
              <a:rPr lang="en-US" sz="1900" dirty="0" err="1">
                <a:solidFill>
                  <a:srgbClr val="004494"/>
                </a:solidFill>
              </a:rPr>
              <a:t>folyamatban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vannak</a:t>
            </a:r>
            <a:r>
              <a:rPr lang="en-US" sz="1900" dirty="0">
                <a:solidFill>
                  <a:srgbClr val="004494"/>
                </a:solidFill>
              </a:rPr>
              <a:t>, </a:t>
            </a:r>
            <a:r>
              <a:rPr lang="en-US" sz="1900" dirty="0" err="1">
                <a:solidFill>
                  <a:srgbClr val="004494"/>
                </a:solidFill>
              </a:rPr>
              <a:t>az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útmutatókat</a:t>
            </a:r>
            <a:r>
              <a:rPr lang="en-US" sz="1900" dirty="0">
                <a:solidFill>
                  <a:srgbClr val="004494"/>
                </a:solidFill>
              </a:rPr>
              <a:t> a </a:t>
            </a:r>
            <a:r>
              <a:rPr lang="en-US" sz="1900" dirty="0" err="1">
                <a:solidFill>
                  <a:srgbClr val="004494"/>
                </a:solidFill>
              </a:rPr>
              <a:t>tanfolyamok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befejezése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után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ismét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frissíteni</a:t>
            </a:r>
            <a:r>
              <a:rPr lang="en-US" sz="1900" dirty="0">
                <a:solidFill>
                  <a:srgbClr val="004494"/>
                </a:solidFill>
              </a:rPr>
              <a:t> </a:t>
            </a:r>
            <a:r>
              <a:rPr lang="en-US" sz="1900" dirty="0" err="1">
                <a:solidFill>
                  <a:srgbClr val="004494"/>
                </a:solidFill>
              </a:rPr>
              <a:t>fogj</a:t>
            </a:r>
            <a:r>
              <a:rPr lang="hu-HU" sz="1900" dirty="0">
                <a:solidFill>
                  <a:srgbClr val="004494"/>
                </a:solidFill>
              </a:rPr>
              <a:t>u</a:t>
            </a:r>
            <a:r>
              <a:rPr lang="en-US" sz="1900" dirty="0">
                <a:solidFill>
                  <a:srgbClr val="004494"/>
                </a:solidFill>
              </a:rPr>
              <a:t>k).</a:t>
            </a:r>
            <a:endParaRPr lang="en-US" sz="1500" dirty="0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F615C90A-596A-48A0-A216-2F80718A0E67}"/>
              </a:ext>
            </a:extLst>
          </p:cNvPr>
          <p:cNvSpPr txBox="1"/>
          <p:nvPr/>
        </p:nvSpPr>
        <p:spPr>
          <a:xfrm>
            <a:off x="412102" y="5074994"/>
            <a:ext cx="2466003" cy="1837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u-HU" sz="2000" kern="1200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07A024E-9EBD-0AB5-3388-C1FE8EF0AD31}"/>
              </a:ext>
            </a:extLst>
          </p:cNvPr>
          <p:cNvSpPr txBox="1"/>
          <p:nvPr/>
        </p:nvSpPr>
        <p:spPr>
          <a:xfrm>
            <a:off x="13620997" y="28500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D692567-C0E7-A00F-9D5F-7A5FD2E65B65}"/>
              </a:ext>
            </a:extLst>
          </p:cNvPr>
          <p:cNvSpPr txBox="1"/>
          <p:nvPr/>
        </p:nvSpPr>
        <p:spPr>
          <a:xfrm>
            <a:off x="14309766" y="579310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3" name="Kép 3">
            <a:extLst>
              <a:ext uri="{FF2B5EF4-FFF2-40B4-BE49-F238E27FC236}">
                <a16:creationId xmlns:a16="http://schemas.microsoft.com/office/drawing/2014/main" id="{C954DFA7-E1FD-9CF7-B7DA-57C9217D5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335" y="314042"/>
            <a:ext cx="3414705" cy="973190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247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63A35D1-CD50-42AC-AB3A-A617B8362769}"/>
              </a:ext>
            </a:extLst>
          </p:cNvPr>
          <p:cNvSpPr txBox="1"/>
          <p:nvPr/>
        </p:nvSpPr>
        <p:spPr>
          <a:xfrm>
            <a:off x="589560" y="856180"/>
            <a:ext cx="5279408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Output5: </a:t>
            </a:r>
            <a:r>
              <a:rPr kumimoji="0" lang="hu-HU" sz="3200" b="1" i="0" u="none" strike="noStrike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Szószedet</a:t>
            </a:r>
            <a:endParaRPr kumimoji="0" lang="en-US" sz="3200" b="1" i="0" u="none" strike="noStrike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3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FD03A6BE-B63B-F8BE-BF88-F8519591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6436" y="856180"/>
            <a:ext cx="3578037" cy="10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ép 6" descr="A képen Téglalap látható&#10;&#10;Automatikusan generált leírás">
            <a:extLst>
              <a:ext uri="{FF2B5EF4-FFF2-40B4-BE49-F238E27FC236}">
                <a16:creationId xmlns:a16="http://schemas.microsoft.com/office/drawing/2014/main" id="{CFC65F44-A005-1F3B-1C71-8DC85A2DD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86" y="2650986"/>
            <a:ext cx="4841731" cy="185196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Szövegdoboz 31">
            <a:extLst>
              <a:ext uri="{FF2B5EF4-FFF2-40B4-BE49-F238E27FC236}">
                <a16:creationId xmlns:a16="http://schemas.microsoft.com/office/drawing/2014/main" id="{F615C90A-596A-48A0-A216-2F80718A0E67}"/>
              </a:ext>
            </a:extLst>
          </p:cNvPr>
          <p:cNvSpPr txBox="1"/>
          <p:nvPr/>
        </p:nvSpPr>
        <p:spPr>
          <a:xfrm>
            <a:off x="412102" y="5074994"/>
            <a:ext cx="2466003" cy="1837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u-HU" sz="2000" kern="12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D692567-C0E7-A00F-9D5F-7A5FD2E65B65}"/>
              </a:ext>
            </a:extLst>
          </p:cNvPr>
          <p:cNvSpPr txBox="1"/>
          <p:nvPr/>
        </p:nvSpPr>
        <p:spPr>
          <a:xfrm>
            <a:off x="14309766" y="579310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68" name="Szövegdoboz 4">
            <a:extLst>
              <a:ext uri="{FF2B5EF4-FFF2-40B4-BE49-F238E27FC236}">
                <a16:creationId xmlns:a16="http://schemas.microsoft.com/office/drawing/2014/main" id="{BAC90C97-1230-8A44-D96B-5D47065D3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021894"/>
              </p:ext>
            </p:extLst>
          </p:nvPr>
        </p:nvGraphicFramePr>
        <p:xfrm>
          <a:off x="306454" y="1875919"/>
          <a:ext cx="6229263" cy="4553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435B287C-FB4F-A4D3-9DC3-D1A6B19E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4164" y="5715853"/>
            <a:ext cx="4202491" cy="210626"/>
          </a:xfrm>
        </p:spPr>
        <p:txBody>
          <a:bodyPr/>
          <a:lstStyle/>
          <a:p>
            <a:pPr>
              <a:defRPr/>
            </a:pPr>
            <a:r>
              <a:rPr lang="en-US" dirty="0"/>
              <a:t>New </a:t>
            </a:r>
            <a:r>
              <a:rPr lang="hu-HU" dirty="0" err="1"/>
              <a:t>Teaching</a:t>
            </a:r>
            <a:r>
              <a:rPr lang="hu-HU" dirty="0"/>
              <a:t> </a:t>
            </a:r>
            <a:r>
              <a:rPr lang="hu-HU" dirty="0" err="1"/>
              <a:t>Fields</a:t>
            </a:r>
            <a:r>
              <a:rPr lang="hu-HU" dirty="0"/>
              <a:t> </a:t>
            </a:r>
            <a:r>
              <a:rPr lang="en-US" dirty="0"/>
              <a:t>for the Next Generation of Journalists – NEWSREEL</a:t>
            </a:r>
            <a:r>
              <a:rPr lang="hu-HU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80248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708381-493B-49CD-BA19-2A290F9EE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63" y="247650"/>
            <a:ext cx="10152062" cy="719138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br>
              <a:rPr lang="hu-HU" sz="3700" b="1" dirty="0">
                <a:solidFill>
                  <a:schemeClr val="bg1"/>
                </a:solidFill>
              </a:rPr>
            </a:br>
            <a:r>
              <a:rPr lang="hu-HU" sz="3300" b="1" dirty="0">
                <a:solidFill>
                  <a:schemeClr val="bg1"/>
                </a:solidFill>
                <a:latin typeface="+mn-lt"/>
              </a:rPr>
              <a:t>Elérhetőségek</a:t>
            </a:r>
          </a:p>
        </p:txBody>
      </p:sp>
      <p:sp>
        <p:nvSpPr>
          <p:cNvPr id="17411" name="Szövegdoboz 5">
            <a:extLst>
              <a:ext uri="{FF2B5EF4-FFF2-40B4-BE49-F238E27FC236}">
                <a16:creationId xmlns:a16="http://schemas.microsoft.com/office/drawing/2014/main" id="{E09F61B1-72B4-4294-9783-ADC111806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319" y="1829058"/>
            <a:ext cx="76448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sz="2000" b="1" dirty="0">
                <a:solidFill>
                  <a:schemeClr val="bg1"/>
                </a:solidFill>
              </a:rPr>
              <a:t>newsreel.pte.hu </a:t>
            </a:r>
          </a:p>
          <a:p>
            <a:pPr algn="ctr" eaLnBrk="1" hangingPunct="1"/>
            <a:r>
              <a:rPr lang="hu-HU" altLang="hu-HU" sz="2000" b="1" dirty="0">
                <a:solidFill>
                  <a:schemeClr val="bg1"/>
                </a:solidFill>
              </a:rPr>
              <a:t>newsreel@pte.hu </a:t>
            </a:r>
            <a:br>
              <a:rPr lang="hu-HU" altLang="hu-HU" sz="2000" b="1" dirty="0">
                <a:solidFill>
                  <a:schemeClr val="bg1"/>
                </a:solidFill>
              </a:rPr>
            </a:br>
            <a:endParaRPr lang="hu-HU" altLang="hu-HU" sz="2000" b="1" dirty="0">
              <a:solidFill>
                <a:schemeClr val="bg1"/>
              </a:solidFill>
            </a:endParaRPr>
          </a:p>
          <a:p>
            <a:pPr algn="ctr" eaLnBrk="1" hangingPunct="1"/>
            <a:br>
              <a:rPr lang="hu-HU" altLang="hu-HU" sz="2000" b="1" dirty="0">
                <a:solidFill>
                  <a:schemeClr val="bg1"/>
                </a:solidFill>
              </a:rPr>
            </a:br>
            <a:endParaRPr lang="hu-HU" altLang="hu-HU" sz="2000" b="1" dirty="0">
              <a:solidFill>
                <a:schemeClr val="bg1"/>
              </a:solidFill>
            </a:endParaRPr>
          </a:p>
          <a:p>
            <a:pPr eaLnBrk="1" hangingPunct="1"/>
            <a:endParaRPr lang="hu-HU" altLang="hu-HU" sz="2000" b="1" dirty="0">
              <a:solidFill>
                <a:schemeClr val="bg1"/>
              </a:solidFill>
            </a:endParaRPr>
          </a:p>
        </p:txBody>
      </p:sp>
      <p:pic>
        <p:nvPicPr>
          <p:cNvPr id="17412" name="Kép 21">
            <a:extLst>
              <a:ext uri="{FF2B5EF4-FFF2-40B4-BE49-F238E27FC236}">
                <a16:creationId xmlns:a16="http://schemas.microsoft.com/office/drawing/2014/main" id="{5D6897DB-2009-45A6-9DC3-2E1F1F74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0"/>
            <a:ext cx="42560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CEEC519-2040-4DD8-82D6-11C2A14AD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1294"/>
            <a:ext cx="12192000" cy="159137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D9EC603-7131-4694-B193-2DEDEF1EB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87" y="5777564"/>
            <a:ext cx="352628" cy="352628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1673220D-B425-4329-BD6C-3E6599C6C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79" y="4680773"/>
            <a:ext cx="352628" cy="35262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346AA1F8-5ED2-4FFD-B127-61EC2139DF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87" y="5201905"/>
            <a:ext cx="352628" cy="352628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29F43C42-5EA6-4DAA-8577-5388D32FC76A}"/>
              </a:ext>
            </a:extLst>
          </p:cNvPr>
          <p:cNvSpPr txBox="1"/>
          <p:nvPr/>
        </p:nvSpPr>
        <p:spPr>
          <a:xfrm>
            <a:off x="5367222" y="4666316"/>
            <a:ext cx="61533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u-HU" altLang="hu-HU" b="1" dirty="0" err="1">
                <a:solidFill>
                  <a:schemeClr val="bg1"/>
                </a:solidFill>
              </a:rPr>
              <a:t>thenewsreelproject</a:t>
            </a:r>
            <a:br>
              <a:rPr lang="hu-HU" altLang="hu-HU" b="1" dirty="0">
                <a:solidFill>
                  <a:schemeClr val="bg1"/>
                </a:solidFill>
              </a:rPr>
            </a:br>
            <a:endParaRPr lang="hu-HU" altLang="hu-HU" b="1" dirty="0">
              <a:solidFill>
                <a:schemeClr val="bg1"/>
              </a:solidFill>
            </a:endParaRPr>
          </a:p>
          <a:p>
            <a:pPr eaLnBrk="1" hangingPunct="1"/>
            <a:r>
              <a:rPr lang="hu-HU" altLang="hu-HU" b="1" dirty="0">
                <a:solidFill>
                  <a:schemeClr val="bg1"/>
                </a:solidFill>
              </a:rPr>
              <a:t>@thenewsreelproject</a:t>
            </a:r>
            <a:br>
              <a:rPr lang="hu-HU" altLang="hu-HU" b="1" dirty="0">
                <a:solidFill>
                  <a:schemeClr val="bg1"/>
                </a:solidFill>
              </a:rPr>
            </a:br>
            <a:br>
              <a:rPr lang="hu-HU" altLang="hu-HU" b="1" dirty="0">
                <a:solidFill>
                  <a:schemeClr val="bg1"/>
                </a:solidFill>
              </a:rPr>
            </a:br>
            <a:r>
              <a:rPr lang="hu-HU" altLang="hu-HU" b="1" dirty="0">
                <a:solidFill>
                  <a:schemeClr val="bg1"/>
                </a:solidFill>
              </a:rPr>
              <a:t>@newsreelproject </a:t>
            </a:r>
          </a:p>
          <a:p>
            <a:endParaRPr lang="hu-HU" sz="2000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1F7AA90-7257-46B4-833F-F33F77E36EAF}"/>
              </a:ext>
            </a:extLst>
          </p:cNvPr>
          <p:cNvSpPr txBox="1"/>
          <p:nvPr/>
        </p:nvSpPr>
        <p:spPr>
          <a:xfrm>
            <a:off x="589560" y="856180"/>
            <a:ext cx="5279408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hu-HU" sz="3200" b="1" i="0" u="none" strike="noStrike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Alapvető információk</a:t>
            </a:r>
            <a:endParaRPr kumimoji="0" lang="en-US" sz="3200" b="1" i="0" u="none" strike="noStrike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A8DC821-249E-4030-B7CB-A0A99AA39469}"/>
              </a:ext>
            </a:extLst>
          </p:cNvPr>
          <p:cNvSpPr txBox="1"/>
          <p:nvPr/>
        </p:nvSpPr>
        <p:spPr>
          <a:xfrm>
            <a:off x="590902" y="2330505"/>
            <a:ext cx="5631768" cy="4109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</a:rPr>
              <a:t>Erasmus+ KA203</a:t>
            </a:r>
            <a:r>
              <a:rPr lang="hu-HU" dirty="0">
                <a:solidFill>
                  <a:srgbClr val="004494"/>
                </a:solidFill>
              </a:rPr>
              <a:t> Felsőoktatási Stratégiai Partnerségi Projekt </a:t>
            </a:r>
            <a:endParaRPr lang="en-US" dirty="0">
              <a:solidFill>
                <a:srgbClr val="004494"/>
              </a:solidFill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</a:rPr>
              <a:t>2020</a:t>
            </a:r>
            <a:r>
              <a:rPr lang="hu-HU" dirty="0">
                <a:solidFill>
                  <a:srgbClr val="004494"/>
                </a:solidFill>
              </a:rPr>
              <a:t>. sz</a:t>
            </a:r>
            <a:r>
              <a:rPr lang="en-US" dirty="0" err="1">
                <a:solidFill>
                  <a:srgbClr val="004494"/>
                </a:solidFill>
              </a:rPr>
              <a:t>eptember</a:t>
            </a:r>
            <a:r>
              <a:rPr lang="en-US" dirty="0">
                <a:solidFill>
                  <a:srgbClr val="004494"/>
                </a:solidFill>
              </a:rPr>
              <a:t>  – </a:t>
            </a:r>
            <a:r>
              <a:rPr lang="hu-HU" dirty="0">
                <a:solidFill>
                  <a:srgbClr val="004494"/>
                </a:solidFill>
              </a:rPr>
              <a:t>2023. a</a:t>
            </a:r>
            <a:r>
              <a:rPr lang="en-US" dirty="0" err="1">
                <a:solidFill>
                  <a:srgbClr val="004494"/>
                </a:solidFill>
              </a:rPr>
              <a:t>ugus</a:t>
            </a:r>
            <a:r>
              <a:rPr lang="hu-HU" dirty="0">
                <a:solidFill>
                  <a:srgbClr val="004494"/>
                </a:solidFill>
              </a:rPr>
              <a:t>z</a:t>
            </a:r>
            <a:r>
              <a:rPr lang="en-US" dirty="0">
                <a:solidFill>
                  <a:srgbClr val="004494"/>
                </a:solidFill>
              </a:rPr>
              <a:t>t</a:t>
            </a:r>
            <a:r>
              <a:rPr lang="hu-HU" dirty="0" err="1">
                <a:solidFill>
                  <a:srgbClr val="004494"/>
                </a:solidFill>
              </a:rPr>
              <a:t>us</a:t>
            </a:r>
            <a:r>
              <a:rPr lang="hu-HU" dirty="0">
                <a:solidFill>
                  <a:srgbClr val="004494"/>
                </a:solidFill>
              </a:rPr>
              <a:t>,</a:t>
            </a:r>
            <a:r>
              <a:rPr lang="en-US" dirty="0">
                <a:solidFill>
                  <a:srgbClr val="004494"/>
                </a:solidFill>
              </a:rPr>
              <a:t> 323.000 €</a:t>
            </a:r>
            <a:br>
              <a:rPr lang="en-US" dirty="0">
                <a:solidFill>
                  <a:srgbClr val="004494"/>
                </a:solidFill>
              </a:rPr>
            </a:br>
            <a:endParaRPr lang="en-US" dirty="0">
              <a:solidFill>
                <a:srgbClr val="004494"/>
              </a:solidFill>
            </a:endParaRPr>
          </a:p>
          <a:p>
            <a:pPr marL="34290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4494"/>
                </a:solidFill>
              </a:rPr>
              <a:t>Cél</a:t>
            </a:r>
            <a:r>
              <a:rPr lang="en-US" dirty="0">
                <a:solidFill>
                  <a:srgbClr val="004494"/>
                </a:solidFill>
              </a:rPr>
              <a:t>: </a:t>
            </a:r>
            <a:r>
              <a:rPr lang="hu-HU" dirty="0">
                <a:solidFill>
                  <a:srgbClr val="004494"/>
                </a:solidFill>
              </a:rPr>
              <a:t>a</a:t>
            </a:r>
            <a:r>
              <a:rPr lang="en-US" dirty="0">
                <a:solidFill>
                  <a:srgbClr val="004494"/>
                </a:solidFill>
              </a:rPr>
              <a:t>z </a:t>
            </a:r>
            <a:r>
              <a:rPr lang="en-US" dirty="0" err="1">
                <a:solidFill>
                  <a:srgbClr val="004494"/>
                </a:solidFill>
              </a:rPr>
              <a:t>európai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újságírók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azon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b="1" dirty="0" err="1">
                <a:solidFill>
                  <a:srgbClr val="004494"/>
                </a:solidFill>
              </a:rPr>
              <a:t>készségeinek</a:t>
            </a:r>
            <a:r>
              <a:rPr lang="en-US" b="1" dirty="0">
                <a:solidFill>
                  <a:srgbClr val="004494"/>
                </a:solidFill>
              </a:rPr>
              <a:t> </a:t>
            </a:r>
            <a:r>
              <a:rPr lang="en-US" b="1" dirty="0" err="1">
                <a:solidFill>
                  <a:srgbClr val="004494"/>
                </a:solidFill>
              </a:rPr>
              <a:t>fejlesztése</a:t>
            </a:r>
            <a:r>
              <a:rPr lang="en-US" b="1" dirty="0">
                <a:solidFill>
                  <a:srgbClr val="004494"/>
                </a:solidFill>
              </a:rPr>
              <a:t>, </a:t>
            </a:r>
            <a:r>
              <a:rPr lang="en-US" dirty="0" err="1">
                <a:solidFill>
                  <a:srgbClr val="004494"/>
                </a:solidFill>
              </a:rPr>
              <a:t>amelyek</a:t>
            </a:r>
            <a:r>
              <a:rPr lang="en-US" b="1" dirty="0">
                <a:solidFill>
                  <a:srgbClr val="004494"/>
                </a:solidFill>
              </a:rPr>
              <a:t> a </a:t>
            </a:r>
            <a:r>
              <a:rPr lang="en-US" b="1" dirty="0" err="1">
                <a:solidFill>
                  <a:srgbClr val="004494"/>
                </a:solidFill>
              </a:rPr>
              <a:t>digitális</a:t>
            </a:r>
            <a:r>
              <a:rPr lang="en-US" b="1" dirty="0">
                <a:solidFill>
                  <a:srgbClr val="004494"/>
                </a:solidFill>
              </a:rPr>
              <a:t> </a:t>
            </a:r>
            <a:r>
              <a:rPr lang="en-US" b="1" dirty="0" err="1">
                <a:solidFill>
                  <a:srgbClr val="004494"/>
                </a:solidFill>
              </a:rPr>
              <a:t>kommunikációs</a:t>
            </a:r>
            <a:r>
              <a:rPr lang="en-US" b="1" dirty="0">
                <a:solidFill>
                  <a:srgbClr val="004494"/>
                </a:solidFill>
              </a:rPr>
              <a:t> </a:t>
            </a:r>
            <a:r>
              <a:rPr lang="hu-HU" b="1" dirty="0" err="1">
                <a:solidFill>
                  <a:srgbClr val="004494"/>
                </a:solidFill>
              </a:rPr>
              <a:t>eszközö</a:t>
            </a:r>
            <a:r>
              <a:rPr lang="en-US" b="1" dirty="0">
                <a:solidFill>
                  <a:srgbClr val="004494"/>
                </a:solidFill>
              </a:rPr>
              <a:t>k </a:t>
            </a:r>
            <a:r>
              <a:rPr lang="en-US" b="1" dirty="0" err="1">
                <a:solidFill>
                  <a:srgbClr val="004494"/>
                </a:solidFill>
              </a:rPr>
              <a:t>kreatív</a:t>
            </a:r>
            <a:r>
              <a:rPr lang="en-US" b="1" dirty="0">
                <a:solidFill>
                  <a:srgbClr val="004494"/>
                </a:solidFill>
              </a:rPr>
              <a:t> és </a:t>
            </a:r>
            <a:r>
              <a:rPr lang="en-US" b="1" dirty="0" err="1">
                <a:solidFill>
                  <a:srgbClr val="004494"/>
                </a:solidFill>
              </a:rPr>
              <a:t>felelősségteljes</a:t>
            </a:r>
            <a:r>
              <a:rPr lang="en-US" b="1" dirty="0">
                <a:solidFill>
                  <a:srgbClr val="004494"/>
                </a:solidFill>
              </a:rPr>
              <a:t> </a:t>
            </a:r>
            <a:r>
              <a:rPr lang="hu-HU" b="1" dirty="0">
                <a:solidFill>
                  <a:srgbClr val="004494"/>
                </a:solidFill>
              </a:rPr>
              <a:t>h</a:t>
            </a:r>
            <a:r>
              <a:rPr lang="en-US" b="1" dirty="0" err="1">
                <a:solidFill>
                  <a:srgbClr val="004494"/>
                </a:solidFill>
              </a:rPr>
              <a:t>asznál</a:t>
            </a:r>
            <a:r>
              <a:rPr lang="hu-HU" b="1" dirty="0" err="1">
                <a:solidFill>
                  <a:srgbClr val="004494"/>
                </a:solidFill>
              </a:rPr>
              <a:t>at</a:t>
            </a:r>
            <a:r>
              <a:rPr lang="en-US" b="1" dirty="0" err="1">
                <a:solidFill>
                  <a:srgbClr val="004494"/>
                </a:solidFill>
              </a:rPr>
              <a:t>ához</a:t>
            </a:r>
            <a:r>
              <a:rPr lang="en-US" b="1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kapcsolódnak</a:t>
            </a:r>
            <a:r>
              <a:rPr lang="hu-HU" dirty="0">
                <a:solidFill>
                  <a:srgbClr val="004494"/>
                </a:solidFill>
              </a:rPr>
              <a:t> </a:t>
            </a:r>
            <a:r>
              <a:rPr lang="en-US" dirty="0">
                <a:solidFill>
                  <a:srgbClr val="004494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004494"/>
                </a:solidFill>
              </a:rPr>
              <a:t>innovatív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oktatási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módszerek</a:t>
            </a:r>
            <a:r>
              <a:rPr lang="en-US" dirty="0">
                <a:solidFill>
                  <a:srgbClr val="004494"/>
                </a:solidFill>
              </a:rPr>
              <a:t> és </a:t>
            </a:r>
            <a:r>
              <a:rPr lang="hu-HU" dirty="0">
                <a:solidFill>
                  <a:srgbClr val="004494"/>
                </a:solidFill>
              </a:rPr>
              <a:t>tan</a:t>
            </a:r>
            <a:r>
              <a:rPr lang="en-US" dirty="0" err="1">
                <a:solidFill>
                  <a:srgbClr val="004494"/>
                </a:solidFill>
              </a:rPr>
              <a:t>anyagok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kidolgozása</a:t>
            </a:r>
            <a:r>
              <a:rPr lang="en-US" dirty="0">
                <a:solidFill>
                  <a:srgbClr val="004494"/>
                </a:solidFill>
              </a:rPr>
              <a:t> a </a:t>
            </a:r>
            <a:r>
              <a:rPr lang="en-US" dirty="0" err="1">
                <a:solidFill>
                  <a:srgbClr val="004494"/>
                </a:solidFill>
              </a:rPr>
              <a:t>média</a:t>
            </a:r>
            <a:r>
              <a:rPr lang="en-US" dirty="0">
                <a:solidFill>
                  <a:srgbClr val="004494"/>
                </a:solidFill>
              </a:rPr>
              <a:t>- és </a:t>
            </a:r>
            <a:r>
              <a:rPr lang="en-US" dirty="0" err="1">
                <a:solidFill>
                  <a:srgbClr val="004494"/>
                </a:solidFill>
              </a:rPr>
              <a:t>újságíróhallgatók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számár</a:t>
            </a:r>
            <a:r>
              <a:rPr lang="hu-HU" dirty="0">
                <a:solidFill>
                  <a:srgbClr val="004494"/>
                </a:solidFill>
              </a:rPr>
              <a:t>a</a:t>
            </a:r>
            <a:endParaRPr lang="en-US" dirty="0">
              <a:solidFill>
                <a:srgbClr val="004494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4494"/>
                </a:solidFill>
              </a:rPr>
              <a:t>5 egyetem együttműködése</a:t>
            </a:r>
            <a:br>
              <a:rPr lang="en-US" dirty="0">
                <a:solidFill>
                  <a:srgbClr val="004494"/>
                </a:solidFill>
              </a:rPr>
            </a:br>
            <a:r>
              <a:rPr lang="en-US" dirty="0">
                <a:solidFill>
                  <a:srgbClr val="004494"/>
                </a:solidFill>
              </a:rPr>
              <a:t>      + </a:t>
            </a:r>
            <a:r>
              <a:rPr lang="hu-HU" dirty="0">
                <a:solidFill>
                  <a:srgbClr val="004494"/>
                </a:solidFill>
              </a:rPr>
              <a:t>egy</a:t>
            </a:r>
            <a:r>
              <a:rPr lang="en-US" dirty="0">
                <a:solidFill>
                  <a:srgbClr val="004494"/>
                </a:solidFill>
              </a:rPr>
              <a:t> NGO</a:t>
            </a:r>
            <a:br>
              <a:rPr lang="en-US" sz="1700" dirty="0"/>
            </a:br>
            <a:endParaRPr lang="en-US" sz="17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szöveg, clipart látható&#10;&#10;Automatikusan generált leírás">
            <a:extLst>
              <a:ext uri="{FF2B5EF4-FFF2-40B4-BE49-F238E27FC236}">
                <a16:creationId xmlns:a16="http://schemas.microsoft.com/office/drawing/2014/main" id="{15A2D7A6-754F-4A74-BD21-9E3457834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451" y="593113"/>
            <a:ext cx="2807476" cy="80013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Kép 12" descr="A képen Webhely látható&#10;&#10;Automatikusan generált leírás">
            <a:extLst>
              <a:ext uri="{FF2B5EF4-FFF2-40B4-BE49-F238E27FC236}">
                <a16:creationId xmlns:a16="http://schemas.microsoft.com/office/drawing/2014/main" id="{11AAA1A3-AE6B-41F6-9521-79850C049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86" y="3516700"/>
            <a:ext cx="4949232" cy="292358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B642EE13-188F-499D-8C88-6983D1C67C61}"/>
              </a:ext>
            </a:extLst>
          </p:cNvPr>
          <p:cNvSpPr/>
          <p:nvPr/>
        </p:nvSpPr>
        <p:spPr>
          <a:xfrm>
            <a:off x="562683" y="1168773"/>
            <a:ext cx="10872572" cy="523174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7EBA03EF-793F-4B0E-9691-CCC90A704EF5}"/>
              </a:ext>
            </a:extLst>
          </p:cNvPr>
          <p:cNvSpPr txBox="1"/>
          <p:nvPr/>
        </p:nvSpPr>
        <p:spPr>
          <a:xfrm>
            <a:off x="5336021" y="992007"/>
            <a:ext cx="4676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Kép 10" descr="A képen szöveg látható&#10;&#10;Automatikusan generált leírás">
            <a:extLst>
              <a:ext uri="{FF2B5EF4-FFF2-40B4-BE49-F238E27FC236}">
                <a16:creationId xmlns:a16="http://schemas.microsoft.com/office/drawing/2014/main" id="{4FDF6305-4578-F725-24E1-01783945A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54" y="1750106"/>
            <a:ext cx="3555942" cy="1172902"/>
          </a:xfrm>
          <a:prstGeom prst="rect">
            <a:avLst/>
          </a:prstGeom>
        </p:spPr>
      </p:pic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EFAB5A05-A159-DA71-3047-46118BE0AC6C}"/>
              </a:ext>
            </a:extLst>
          </p:cNvPr>
          <p:cNvCxnSpPr/>
          <p:nvPr/>
        </p:nvCxnSpPr>
        <p:spPr>
          <a:xfrm>
            <a:off x="6849686" y="413657"/>
            <a:ext cx="0" cy="286737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C2F791DE-73C2-9147-4BE0-356A98F2A0E0}"/>
              </a:ext>
            </a:extLst>
          </p:cNvPr>
          <p:cNvCxnSpPr/>
          <p:nvPr/>
        </p:nvCxnSpPr>
        <p:spPr>
          <a:xfrm>
            <a:off x="6849686" y="3281034"/>
            <a:ext cx="484548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23A15373-37D3-7F4A-3B9F-A2584B7AC247}"/>
              </a:ext>
            </a:extLst>
          </p:cNvPr>
          <p:cNvCxnSpPr/>
          <p:nvPr/>
        </p:nvCxnSpPr>
        <p:spPr>
          <a:xfrm>
            <a:off x="11695175" y="357447"/>
            <a:ext cx="0" cy="2923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19D3F055-F1D2-3332-1C92-0CF698C99CA0}"/>
              </a:ext>
            </a:extLst>
          </p:cNvPr>
          <p:cNvCxnSpPr/>
          <p:nvPr/>
        </p:nvCxnSpPr>
        <p:spPr>
          <a:xfrm flipH="1">
            <a:off x="6849686" y="357447"/>
            <a:ext cx="484548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FCC2AFBB-83BC-46F9-B3F6-B1441E46ABE8}"/>
              </a:ext>
            </a:extLst>
          </p:cNvPr>
          <p:cNvCxnSpPr/>
          <p:nvPr/>
        </p:nvCxnSpPr>
        <p:spPr>
          <a:xfrm>
            <a:off x="6849685" y="357447"/>
            <a:ext cx="0" cy="35447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574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ép 3">
            <a:extLst>
              <a:ext uri="{FF2B5EF4-FFF2-40B4-BE49-F238E27FC236}">
                <a16:creationId xmlns:a16="http://schemas.microsoft.com/office/drawing/2014/main" id="{2E9BFD61-98A1-4617-A20C-C2BC3B639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0"/>
            <a:ext cx="42560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2BF8602-1B29-4D34-8A67-9563E87C7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880516"/>
              </p:ext>
            </p:extLst>
          </p:nvPr>
        </p:nvGraphicFramePr>
        <p:xfrm>
          <a:off x="214241" y="1595419"/>
          <a:ext cx="11777890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245" name="Szövegdoboz 6">
            <a:extLst>
              <a:ext uri="{FF2B5EF4-FFF2-40B4-BE49-F238E27FC236}">
                <a16:creationId xmlns:a16="http://schemas.microsoft.com/office/drawing/2014/main" id="{C402F689-D6C6-4F08-9CE4-E7823C4CB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93" y="2122224"/>
            <a:ext cx="143351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u-HU" altLang="hu-HU" sz="1400" dirty="0"/>
              <a:t>2. fázis:</a:t>
            </a:r>
            <a:br>
              <a:rPr lang="hu-HU" altLang="hu-HU" sz="1400" dirty="0"/>
            </a:br>
            <a:r>
              <a:rPr lang="hu-HU" altLang="hu-HU" sz="1400" b="1" dirty="0"/>
              <a:t>Tantervek fejlesztése  </a:t>
            </a:r>
            <a:r>
              <a:rPr lang="en-US" sz="1400" b="0" i="0" baseline="0" dirty="0"/>
              <a:t>(</a:t>
            </a:r>
            <a:r>
              <a:rPr lang="hu-HU" sz="1400" b="0" i="0" baseline="0" dirty="0"/>
              <a:t>minden szakmai területen</a:t>
            </a:r>
            <a:r>
              <a:rPr lang="en-US" sz="1400" b="0" i="0" baseline="0" dirty="0"/>
              <a:t>)</a:t>
            </a:r>
            <a:r>
              <a:rPr lang="hu-HU" sz="1400" b="0" i="0" baseline="0" dirty="0"/>
              <a:t> - RO</a:t>
            </a:r>
            <a:endParaRPr lang="hu-HU" sz="1400" dirty="0"/>
          </a:p>
          <a:p>
            <a:pPr algn="ctr" eaLnBrk="1" hangingPunct="1"/>
            <a:endParaRPr lang="hu-HU" altLang="hu-HU" sz="1400" dirty="0"/>
          </a:p>
          <a:p>
            <a:pPr eaLnBrk="1" hangingPunct="1"/>
            <a:endParaRPr lang="hu-HU" altLang="hu-HU" dirty="0"/>
          </a:p>
        </p:txBody>
      </p:sp>
      <p:sp>
        <p:nvSpPr>
          <p:cNvPr id="10246" name="Szövegdoboz 8">
            <a:extLst>
              <a:ext uri="{FF2B5EF4-FFF2-40B4-BE49-F238E27FC236}">
                <a16:creationId xmlns:a16="http://schemas.microsoft.com/office/drawing/2014/main" id="{EE3D15D9-DFA4-4976-9223-8DF09C500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90" y="4662416"/>
            <a:ext cx="19875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 dirty="0"/>
              <a:t>IO1: </a:t>
            </a:r>
            <a:br>
              <a:rPr lang="hu-HU" altLang="hu-HU" b="1" dirty="0"/>
            </a:br>
            <a:r>
              <a:rPr lang="hu-HU" altLang="hu-HU" b="1" dirty="0"/>
              <a:t>Kutatási beszámoló</a:t>
            </a:r>
          </a:p>
          <a:p>
            <a:pPr eaLnBrk="1" hangingPunct="1"/>
            <a:endParaRPr lang="hu-HU" altLang="hu-HU" dirty="0"/>
          </a:p>
        </p:txBody>
      </p:sp>
      <p:sp>
        <p:nvSpPr>
          <p:cNvPr id="10247" name="Szövegdoboz 9">
            <a:extLst>
              <a:ext uri="{FF2B5EF4-FFF2-40B4-BE49-F238E27FC236}">
                <a16:creationId xmlns:a16="http://schemas.microsoft.com/office/drawing/2014/main" id="{AA045EA7-DF31-43E9-B511-568DA2BDC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75" y="1842212"/>
            <a:ext cx="15128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u-HU" sz="1400" dirty="0"/>
              <a:t>1</a:t>
            </a:r>
            <a:r>
              <a:rPr lang="hu-HU" altLang="hu-HU" sz="1400" dirty="0"/>
              <a:t>. fázis:</a:t>
            </a:r>
            <a:br>
              <a:rPr lang="hu-HU" altLang="hu-HU" sz="1400" dirty="0"/>
            </a:br>
            <a:r>
              <a:rPr lang="en-US" sz="1400" b="1" i="0" baseline="0" dirty="0"/>
              <a:t>Az </a:t>
            </a:r>
            <a:r>
              <a:rPr lang="en-US" sz="1400" i="0" baseline="0" dirty="0" err="1"/>
              <a:t>új</a:t>
            </a:r>
            <a:r>
              <a:rPr lang="en-US" sz="1400" i="0" baseline="0" dirty="0"/>
              <a:t> </a:t>
            </a:r>
            <a:r>
              <a:rPr lang="en-US" sz="1400" i="0" baseline="0" dirty="0" err="1"/>
              <a:t>újságírási</a:t>
            </a:r>
            <a:r>
              <a:rPr lang="en-US" sz="1400" i="0" baseline="0" dirty="0"/>
              <a:t> </a:t>
            </a:r>
            <a:r>
              <a:rPr lang="en-US" sz="1400" i="0" baseline="0" dirty="0" err="1"/>
              <a:t>területek</a:t>
            </a:r>
            <a:r>
              <a:rPr lang="en-US" sz="1400" i="0" baseline="0" dirty="0"/>
              <a:t> </a:t>
            </a:r>
            <a:r>
              <a:rPr lang="en-US" sz="1400" i="0" baseline="0" dirty="0" err="1"/>
              <a:t>jelenlegi</a:t>
            </a:r>
            <a:r>
              <a:rPr lang="en-US" sz="1400" i="0" baseline="0" dirty="0"/>
              <a:t> </a:t>
            </a:r>
            <a:r>
              <a:rPr lang="en-US" sz="1400" i="0" baseline="0" dirty="0" err="1"/>
              <a:t>helyzetének</a:t>
            </a:r>
            <a:r>
              <a:rPr lang="en-US" sz="1400" i="0" baseline="0" dirty="0"/>
              <a:t> </a:t>
            </a:r>
            <a:r>
              <a:rPr lang="hu-HU" sz="1400" i="0" baseline="0" dirty="0"/>
              <a:t>és az igényeknek a</a:t>
            </a:r>
            <a:r>
              <a:rPr lang="en-US" sz="1400" i="0" baseline="0" dirty="0"/>
              <a:t> </a:t>
            </a:r>
            <a:r>
              <a:rPr lang="en-US" sz="1400" b="1" i="0" baseline="0" dirty="0" err="1"/>
              <a:t>feltérképezése</a:t>
            </a:r>
            <a:r>
              <a:rPr lang="hu-HU" sz="1400" i="0" baseline="0" dirty="0"/>
              <a:t>- GE</a:t>
            </a:r>
            <a:endParaRPr lang="hu-HU" sz="1400" dirty="0"/>
          </a:p>
          <a:p>
            <a:pPr algn="ctr" eaLnBrk="1" hangingPunct="1"/>
            <a:endParaRPr lang="hu-HU" altLang="hu-HU" sz="1400" dirty="0"/>
          </a:p>
        </p:txBody>
      </p:sp>
      <p:sp>
        <p:nvSpPr>
          <p:cNvPr id="10248" name="Szövegdoboz 10">
            <a:extLst>
              <a:ext uri="{FF2B5EF4-FFF2-40B4-BE49-F238E27FC236}">
                <a16:creationId xmlns:a16="http://schemas.microsoft.com/office/drawing/2014/main" id="{E98C77CE-53D3-48A1-AD31-4A7B8B7D2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9682" y="4669705"/>
            <a:ext cx="198752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 dirty="0"/>
              <a:t>IO3: </a:t>
            </a:r>
            <a:br>
              <a:rPr lang="hu-HU" altLang="hu-HU" b="1" dirty="0"/>
            </a:br>
            <a:r>
              <a:rPr lang="hu-HU" altLang="hu-HU" b="1" dirty="0"/>
              <a:t>E-</a:t>
            </a:r>
            <a:r>
              <a:rPr lang="hu-HU" altLang="hu-HU" b="1" dirty="0" err="1"/>
              <a:t>learning</a:t>
            </a:r>
            <a:r>
              <a:rPr lang="hu-HU" altLang="hu-HU" b="1" dirty="0"/>
              <a:t> anyagok, PPT-k</a:t>
            </a:r>
          </a:p>
          <a:p>
            <a:pPr algn="ctr" eaLnBrk="1" hangingPunct="1"/>
            <a:r>
              <a:rPr lang="hu-HU" altLang="hu-HU" b="1" dirty="0"/>
              <a:t>+ nyári egyetem</a:t>
            </a:r>
            <a:r>
              <a:rPr lang="hu-HU" sz="1800" b="1" i="0" baseline="0" dirty="0"/>
              <a:t> (</a:t>
            </a:r>
            <a:r>
              <a:rPr lang="hu-HU" sz="1800" b="1" i="0" baseline="0" dirty="0" err="1"/>
              <a:t>Hostwriter</a:t>
            </a:r>
            <a:r>
              <a:rPr lang="hu-HU" sz="1800" b="1" i="0" baseline="0" dirty="0"/>
              <a:t>)</a:t>
            </a:r>
            <a:endParaRPr lang="hu-HU" dirty="0"/>
          </a:p>
          <a:p>
            <a:pPr algn="ctr" eaLnBrk="1" hangingPunct="1"/>
            <a:r>
              <a:rPr lang="hu-HU" altLang="hu-HU" b="1" dirty="0"/>
              <a:t> </a:t>
            </a:r>
          </a:p>
          <a:p>
            <a:pPr algn="ctr" eaLnBrk="1" hangingPunct="1"/>
            <a:endParaRPr lang="hu-HU" altLang="hu-HU" dirty="0"/>
          </a:p>
        </p:txBody>
      </p:sp>
      <p:sp>
        <p:nvSpPr>
          <p:cNvPr id="10249" name="Szövegdoboz 11">
            <a:extLst>
              <a:ext uri="{FF2B5EF4-FFF2-40B4-BE49-F238E27FC236}">
                <a16:creationId xmlns:a16="http://schemas.microsoft.com/office/drawing/2014/main" id="{07E31534-6C6A-4709-A613-70AAFE1C1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735" y="2122224"/>
            <a:ext cx="174942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hu-HU" sz="1400" i="0" baseline="0" dirty="0"/>
              <a:t>3. f</a:t>
            </a:r>
            <a:r>
              <a:rPr lang="hu-HU" sz="1400" dirty="0"/>
              <a:t>ázis:</a:t>
            </a:r>
          </a:p>
          <a:p>
            <a:pPr lvl="0" algn="ctr"/>
            <a:r>
              <a:rPr lang="hu-HU" sz="1400" b="1" i="0" baseline="0" dirty="0"/>
              <a:t>E</a:t>
            </a:r>
            <a:r>
              <a:rPr lang="en-US" sz="1400" b="1" i="0" baseline="0" dirty="0"/>
              <a:t>-learning </a:t>
            </a:r>
            <a:r>
              <a:rPr lang="hu-HU" sz="1400" b="1" i="0" baseline="0" dirty="0"/>
              <a:t>és oktatási anyagok fejlesztése </a:t>
            </a:r>
            <a:r>
              <a:rPr lang="en-US" sz="1400" b="0" i="0" baseline="0" dirty="0"/>
              <a:t>(</a:t>
            </a:r>
            <a:r>
              <a:rPr lang="hu-HU" sz="1400" b="0" i="0" baseline="0" dirty="0"/>
              <a:t>minden szakmai területen</a:t>
            </a:r>
            <a:r>
              <a:rPr lang="en-US" sz="1400" b="0" i="0" baseline="0" dirty="0"/>
              <a:t>)</a:t>
            </a:r>
            <a:r>
              <a:rPr lang="hu-HU" sz="1400" b="1" i="0" baseline="0" dirty="0"/>
              <a:t> </a:t>
            </a:r>
            <a:r>
              <a:rPr lang="hu-HU" sz="1400" b="0" i="0" baseline="0" dirty="0"/>
              <a:t>- HU</a:t>
            </a:r>
            <a:endParaRPr lang="hu-HU" sz="1400" dirty="0"/>
          </a:p>
          <a:p>
            <a:pPr algn="ctr" eaLnBrk="1" hangingPunct="1"/>
            <a:endParaRPr lang="hu-HU" altLang="hu-HU" dirty="0"/>
          </a:p>
        </p:txBody>
      </p:sp>
      <p:sp>
        <p:nvSpPr>
          <p:cNvPr id="10252" name="Szövegdoboz 14">
            <a:extLst>
              <a:ext uri="{FF2B5EF4-FFF2-40B4-BE49-F238E27FC236}">
                <a16:creationId xmlns:a16="http://schemas.microsoft.com/office/drawing/2014/main" id="{7E4E0EC5-CD70-43A0-AD62-6ECC55DB8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107" y="1996404"/>
            <a:ext cx="1676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hu-HU" altLang="hu-HU" sz="1400" dirty="0"/>
              <a:t>5. fázis:</a:t>
            </a:r>
            <a:r>
              <a:rPr lang="en-US" altLang="hu-HU" sz="1400" dirty="0"/>
              <a:t> </a:t>
            </a:r>
            <a:br>
              <a:rPr lang="hu-HU" altLang="hu-HU" sz="1400" dirty="0"/>
            </a:br>
            <a:r>
              <a:rPr lang="hu-HU" sz="1400" b="1" i="0" baseline="0" dirty="0"/>
              <a:t>Szószedet fejlesztése </a:t>
            </a:r>
            <a:r>
              <a:rPr lang="hu-HU" sz="1400" i="0" baseline="0" dirty="0"/>
              <a:t>az</a:t>
            </a:r>
            <a:r>
              <a:rPr lang="hu-HU" sz="1400" b="1" i="0" baseline="0" dirty="0"/>
              <a:t> </a:t>
            </a:r>
            <a:r>
              <a:rPr lang="hu-HU" sz="1400" i="0" baseline="0" dirty="0"/>
              <a:t>újságírás terminológiáival </a:t>
            </a:r>
            <a:r>
              <a:rPr lang="hu-HU" sz="1400" b="0" i="0" baseline="0" dirty="0"/>
              <a:t>- CZ</a:t>
            </a:r>
            <a:endParaRPr lang="hu-HU" sz="1400" dirty="0"/>
          </a:p>
          <a:p>
            <a:pPr eaLnBrk="1" hangingPunct="1"/>
            <a:endParaRPr lang="hu-HU" altLang="hu-HU" dirty="0"/>
          </a:p>
        </p:txBody>
      </p:sp>
      <p:sp>
        <p:nvSpPr>
          <p:cNvPr id="18" name="Fußzeilenplatzhalter 1">
            <a:extLst>
              <a:ext uri="{FF2B5EF4-FFF2-40B4-BE49-F238E27FC236}">
                <a16:creationId xmlns:a16="http://schemas.microsoft.com/office/drawing/2014/main" id="{EBF6D114-09FF-48E5-993C-32C33B8E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5667" y="6373794"/>
            <a:ext cx="4700666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New </a:t>
            </a:r>
            <a:r>
              <a:rPr lang="hu-HU" dirty="0" err="1"/>
              <a:t>Teaching</a:t>
            </a:r>
            <a:r>
              <a:rPr lang="hu-HU" dirty="0"/>
              <a:t> </a:t>
            </a:r>
            <a:r>
              <a:rPr lang="hu-HU" dirty="0" err="1"/>
              <a:t>Fields</a:t>
            </a:r>
            <a:r>
              <a:rPr lang="hu-HU" dirty="0"/>
              <a:t> </a:t>
            </a:r>
            <a:r>
              <a:rPr lang="en-US" dirty="0"/>
              <a:t>for the Next Generation of Journalists – NEWSREEL</a:t>
            </a:r>
            <a:r>
              <a:rPr lang="hu-HU" dirty="0"/>
              <a:t>2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63A35D1-CD50-42AC-AB3A-A617B8362769}"/>
              </a:ext>
            </a:extLst>
          </p:cNvPr>
          <p:cNvSpPr txBox="1"/>
          <p:nvPr/>
        </p:nvSpPr>
        <p:spPr>
          <a:xfrm>
            <a:off x="562683" y="480123"/>
            <a:ext cx="7288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Fázisok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és eredmények</a:t>
            </a:r>
          </a:p>
        </p:txBody>
      </p:sp>
      <p:sp>
        <p:nvSpPr>
          <p:cNvPr id="24" name="Szövegdoboz 12">
            <a:extLst>
              <a:ext uri="{FF2B5EF4-FFF2-40B4-BE49-F238E27FC236}">
                <a16:creationId xmlns:a16="http://schemas.microsoft.com/office/drawing/2014/main" id="{9FF18060-F2A4-49AA-969B-2E96C80EA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445" y="2122224"/>
            <a:ext cx="151288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/>
            <a:r>
              <a:rPr lang="hu-HU" sz="1400" i="0" baseline="0" dirty="0"/>
              <a:t>4. fázis:</a:t>
            </a:r>
            <a:br>
              <a:rPr lang="hu-HU" sz="1400" b="1" i="0" baseline="0" dirty="0"/>
            </a:br>
            <a:r>
              <a:rPr lang="en-US" sz="1400" b="1" i="0" baseline="0" dirty="0"/>
              <a:t>Pilot </a:t>
            </a:r>
            <a:r>
              <a:rPr lang="hu-HU" sz="1400" b="1" i="0" baseline="0" dirty="0"/>
              <a:t>oktatás</a:t>
            </a:r>
            <a:r>
              <a:rPr lang="en-US" sz="1400" b="1" i="0" baseline="0" dirty="0"/>
              <a:t> </a:t>
            </a:r>
            <a:r>
              <a:rPr lang="hu-HU" sz="1400" b="0" i="0" baseline="0" dirty="0"/>
              <a:t>és</a:t>
            </a:r>
            <a:r>
              <a:rPr lang="en-US" sz="1400" b="0" i="0" baseline="0" dirty="0"/>
              <a:t> </a:t>
            </a:r>
            <a:r>
              <a:rPr lang="hu-HU" sz="1400" b="1" i="0" baseline="0" dirty="0"/>
              <a:t>tanítási útmutatók fejlesztése </a:t>
            </a:r>
            <a:r>
              <a:rPr lang="hu-HU" sz="1400" b="0" i="0" baseline="0" dirty="0"/>
              <a:t>- P</a:t>
            </a:r>
            <a:endParaRPr lang="hu-HU" sz="1400" dirty="0"/>
          </a:p>
          <a:p>
            <a:pPr algn="ctr" eaLnBrk="1" hangingPunct="1"/>
            <a:endParaRPr lang="hu-HU" altLang="hu-HU" dirty="0"/>
          </a:p>
        </p:txBody>
      </p:sp>
      <p:sp>
        <p:nvSpPr>
          <p:cNvPr id="26" name="Szövegdoboz 13">
            <a:extLst>
              <a:ext uri="{FF2B5EF4-FFF2-40B4-BE49-F238E27FC236}">
                <a16:creationId xmlns:a16="http://schemas.microsoft.com/office/drawing/2014/main" id="{6564E2DC-8F47-400F-9B9C-B8D9225E5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1382" y="4726252"/>
            <a:ext cx="2214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 dirty="0"/>
              <a:t>IO5: </a:t>
            </a:r>
            <a:br>
              <a:rPr lang="hu-HU" altLang="hu-HU" b="1" dirty="0"/>
            </a:br>
            <a:r>
              <a:rPr lang="en-GB" altLang="hu-HU" b="1" dirty="0"/>
              <a:t>Online</a:t>
            </a:r>
            <a:endParaRPr lang="hu-HU" altLang="hu-HU" b="1" dirty="0"/>
          </a:p>
          <a:p>
            <a:pPr algn="ctr" eaLnBrk="1" hangingPunct="1"/>
            <a:r>
              <a:rPr lang="en-GB" altLang="hu-HU" b="1" dirty="0"/>
              <a:t> </a:t>
            </a:r>
            <a:r>
              <a:rPr lang="hu-HU" altLang="hu-HU" b="1" dirty="0"/>
              <a:t>szószedet</a:t>
            </a:r>
          </a:p>
          <a:p>
            <a:pPr algn="ctr" eaLnBrk="1" hangingPunct="1"/>
            <a:endParaRPr lang="hu-HU" altLang="hu-HU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ép 3">
            <a:extLst>
              <a:ext uri="{FF2B5EF4-FFF2-40B4-BE49-F238E27FC236}">
                <a16:creationId xmlns:a16="http://schemas.microsoft.com/office/drawing/2014/main" id="{2E9BFD61-98A1-4617-A20C-C2BC3B639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0"/>
            <a:ext cx="42560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ußzeilenplatzhalter 1">
            <a:extLst>
              <a:ext uri="{FF2B5EF4-FFF2-40B4-BE49-F238E27FC236}">
                <a16:creationId xmlns:a16="http://schemas.microsoft.com/office/drawing/2014/main" id="{EBF6D114-09FF-48E5-993C-32C33B8E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5667" y="6373794"/>
            <a:ext cx="4700666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New </a:t>
            </a:r>
            <a:r>
              <a:rPr lang="hu-HU" dirty="0" err="1"/>
              <a:t>Teaching</a:t>
            </a:r>
            <a:r>
              <a:rPr lang="hu-HU" dirty="0"/>
              <a:t> </a:t>
            </a:r>
            <a:r>
              <a:rPr lang="hu-HU" dirty="0" err="1"/>
              <a:t>Fields</a:t>
            </a:r>
            <a:r>
              <a:rPr lang="hu-HU" dirty="0"/>
              <a:t> </a:t>
            </a:r>
            <a:r>
              <a:rPr lang="en-US" dirty="0"/>
              <a:t>for the Next Generation of Journalists – NEWSREEL</a:t>
            </a:r>
            <a:r>
              <a:rPr lang="hu-HU" dirty="0"/>
              <a:t>2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63A35D1-CD50-42AC-AB3A-A617B8362769}"/>
              </a:ext>
            </a:extLst>
          </p:cNvPr>
          <p:cNvSpPr txBox="1"/>
          <p:nvPr/>
        </p:nvSpPr>
        <p:spPr>
          <a:xfrm>
            <a:off x="562683" y="480123"/>
            <a:ext cx="7288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Szakmai területek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F615C90A-596A-48A0-A216-2F80718A0E67}"/>
              </a:ext>
            </a:extLst>
          </p:cNvPr>
          <p:cNvSpPr txBox="1"/>
          <p:nvPr/>
        </p:nvSpPr>
        <p:spPr>
          <a:xfrm>
            <a:off x="412102" y="5146246"/>
            <a:ext cx="2466003" cy="1837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u-HU" sz="2000" kern="1200" dirty="0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F7F8BBB5-A9F4-40AD-BC27-A7C137AD7955}"/>
              </a:ext>
            </a:extLst>
          </p:cNvPr>
          <p:cNvSpPr txBox="1"/>
          <p:nvPr/>
        </p:nvSpPr>
        <p:spPr>
          <a:xfrm>
            <a:off x="3232754" y="3699235"/>
            <a:ext cx="2466003" cy="1837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u-HU" sz="2000" kern="1200" dirty="0"/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407B1B17-02C3-4B6A-847E-E64D0B6129E4}"/>
              </a:ext>
            </a:extLst>
          </p:cNvPr>
          <p:cNvSpPr txBox="1"/>
          <p:nvPr/>
        </p:nvSpPr>
        <p:spPr>
          <a:xfrm>
            <a:off x="3629997" y="1484461"/>
            <a:ext cx="2466003" cy="1837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u-HU" sz="2000" kern="1200" dirty="0"/>
          </a:p>
        </p:txBody>
      </p:sp>
      <p:grpSp>
        <p:nvGrpSpPr>
          <p:cNvPr id="53" name="Csoportba foglalás 52">
            <a:extLst>
              <a:ext uri="{FF2B5EF4-FFF2-40B4-BE49-F238E27FC236}">
                <a16:creationId xmlns:a16="http://schemas.microsoft.com/office/drawing/2014/main" id="{C0B5DD3C-8CFD-4EDB-A627-2EED9FEDB0B8}"/>
              </a:ext>
            </a:extLst>
          </p:cNvPr>
          <p:cNvGrpSpPr/>
          <p:nvPr/>
        </p:nvGrpSpPr>
        <p:grpSpPr>
          <a:xfrm>
            <a:off x="4520871" y="4603111"/>
            <a:ext cx="3150255" cy="1505077"/>
            <a:chOff x="1123956" y="14321"/>
            <a:chExt cx="3662840" cy="2197704"/>
          </a:xfrm>
        </p:grpSpPr>
        <p:sp>
          <p:nvSpPr>
            <p:cNvPr id="54" name="Téglalap 53">
              <a:extLst>
                <a:ext uri="{FF2B5EF4-FFF2-40B4-BE49-F238E27FC236}">
                  <a16:creationId xmlns:a16="http://schemas.microsoft.com/office/drawing/2014/main" id="{7FBAECA4-51B1-40D5-8F64-024404F5DC4E}"/>
                </a:ext>
              </a:extLst>
            </p:cNvPr>
            <p:cNvSpPr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Szövegdoboz 54">
              <a:extLst>
                <a:ext uri="{FF2B5EF4-FFF2-40B4-BE49-F238E27FC236}">
                  <a16:creationId xmlns:a16="http://schemas.microsoft.com/office/drawing/2014/main" id="{149D4D5E-5ED6-4D9F-A22A-052ECAC71AF7}"/>
                </a:ext>
              </a:extLst>
            </p:cNvPr>
            <p:cNvSpPr txBox="1"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kern="1200" dirty="0"/>
            </a:p>
          </p:txBody>
        </p:sp>
      </p:grpSp>
      <p:grpSp>
        <p:nvGrpSpPr>
          <p:cNvPr id="59" name="Csoportba foglalás 58">
            <a:extLst>
              <a:ext uri="{FF2B5EF4-FFF2-40B4-BE49-F238E27FC236}">
                <a16:creationId xmlns:a16="http://schemas.microsoft.com/office/drawing/2014/main" id="{2A855DEE-153B-4F2E-8C53-5A0DA7F09D5A}"/>
              </a:ext>
            </a:extLst>
          </p:cNvPr>
          <p:cNvGrpSpPr/>
          <p:nvPr/>
        </p:nvGrpSpPr>
        <p:grpSpPr>
          <a:xfrm>
            <a:off x="1249483" y="1308817"/>
            <a:ext cx="3150255" cy="1505077"/>
            <a:chOff x="1123956" y="14321"/>
            <a:chExt cx="3662840" cy="2197704"/>
          </a:xfrm>
        </p:grpSpPr>
        <p:sp>
          <p:nvSpPr>
            <p:cNvPr id="60" name="Téglalap 59">
              <a:extLst>
                <a:ext uri="{FF2B5EF4-FFF2-40B4-BE49-F238E27FC236}">
                  <a16:creationId xmlns:a16="http://schemas.microsoft.com/office/drawing/2014/main" id="{46AA79A0-5BF2-4CAB-82C7-109A3C10DFF5}"/>
                </a:ext>
              </a:extLst>
            </p:cNvPr>
            <p:cNvSpPr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13912B2E-378D-47CF-A38D-952910094FF7}"/>
                </a:ext>
              </a:extLst>
            </p:cNvPr>
            <p:cNvSpPr txBox="1"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kern="1200" dirty="0"/>
            </a:p>
          </p:txBody>
        </p:sp>
      </p:grpSp>
      <p:grpSp>
        <p:nvGrpSpPr>
          <p:cNvPr id="62" name="Csoportba foglalás 61">
            <a:extLst>
              <a:ext uri="{FF2B5EF4-FFF2-40B4-BE49-F238E27FC236}">
                <a16:creationId xmlns:a16="http://schemas.microsoft.com/office/drawing/2014/main" id="{2A4455F4-16D3-4AD4-9C1A-D3D87C9A0240}"/>
              </a:ext>
            </a:extLst>
          </p:cNvPr>
          <p:cNvGrpSpPr/>
          <p:nvPr/>
        </p:nvGrpSpPr>
        <p:grpSpPr>
          <a:xfrm>
            <a:off x="4520871" y="1321647"/>
            <a:ext cx="3150255" cy="1505077"/>
            <a:chOff x="1123956" y="14321"/>
            <a:chExt cx="3662840" cy="2197704"/>
          </a:xfrm>
        </p:grpSpPr>
        <p:sp>
          <p:nvSpPr>
            <p:cNvPr id="63" name="Téglalap 62">
              <a:extLst>
                <a:ext uri="{FF2B5EF4-FFF2-40B4-BE49-F238E27FC236}">
                  <a16:creationId xmlns:a16="http://schemas.microsoft.com/office/drawing/2014/main" id="{27F8DD49-F7C2-44BC-9B91-C51968B7A74A}"/>
                </a:ext>
              </a:extLst>
            </p:cNvPr>
            <p:cNvSpPr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Szövegdoboz 63">
              <a:extLst>
                <a:ext uri="{FF2B5EF4-FFF2-40B4-BE49-F238E27FC236}">
                  <a16:creationId xmlns:a16="http://schemas.microsoft.com/office/drawing/2014/main" id="{021613C9-9EB1-4E6A-AEEC-265B3AC15437}"/>
                </a:ext>
              </a:extLst>
            </p:cNvPr>
            <p:cNvSpPr txBox="1"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kern="1200" dirty="0"/>
            </a:p>
          </p:txBody>
        </p:sp>
      </p:grpSp>
      <p:grpSp>
        <p:nvGrpSpPr>
          <p:cNvPr id="65" name="Csoportba foglalás 64">
            <a:extLst>
              <a:ext uri="{FF2B5EF4-FFF2-40B4-BE49-F238E27FC236}">
                <a16:creationId xmlns:a16="http://schemas.microsoft.com/office/drawing/2014/main" id="{FD8457B5-DA00-43AD-BD1D-A6643BD0B691}"/>
              </a:ext>
            </a:extLst>
          </p:cNvPr>
          <p:cNvGrpSpPr/>
          <p:nvPr/>
        </p:nvGrpSpPr>
        <p:grpSpPr>
          <a:xfrm>
            <a:off x="4520872" y="2946696"/>
            <a:ext cx="3150255" cy="1505077"/>
            <a:chOff x="1123956" y="14321"/>
            <a:chExt cx="3662840" cy="2197704"/>
          </a:xfrm>
        </p:grpSpPr>
        <p:sp>
          <p:nvSpPr>
            <p:cNvPr id="66" name="Téglalap 65">
              <a:extLst>
                <a:ext uri="{FF2B5EF4-FFF2-40B4-BE49-F238E27FC236}">
                  <a16:creationId xmlns:a16="http://schemas.microsoft.com/office/drawing/2014/main" id="{6793FA26-2D92-44D0-B421-0900F4363424}"/>
                </a:ext>
              </a:extLst>
            </p:cNvPr>
            <p:cNvSpPr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Szövegdoboz 66">
              <a:extLst>
                <a:ext uri="{FF2B5EF4-FFF2-40B4-BE49-F238E27FC236}">
                  <a16:creationId xmlns:a16="http://schemas.microsoft.com/office/drawing/2014/main" id="{F29BB29D-9CD5-43F2-AE37-38610E5AA716}"/>
                </a:ext>
              </a:extLst>
            </p:cNvPr>
            <p:cNvSpPr txBox="1"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kern="1200" dirty="0"/>
            </a:p>
          </p:txBody>
        </p:sp>
      </p:grpSp>
      <p:grpSp>
        <p:nvGrpSpPr>
          <p:cNvPr id="68" name="Csoportba foglalás 67">
            <a:extLst>
              <a:ext uri="{FF2B5EF4-FFF2-40B4-BE49-F238E27FC236}">
                <a16:creationId xmlns:a16="http://schemas.microsoft.com/office/drawing/2014/main" id="{32D697DD-E829-49C2-8EF6-A1A35D508285}"/>
              </a:ext>
            </a:extLst>
          </p:cNvPr>
          <p:cNvGrpSpPr/>
          <p:nvPr/>
        </p:nvGrpSpPr>
        <p:grpSpPr>
          <a:xfrm>
            <a:off x="1260384" y="2946696"/>
            <a:ext cx="3150255" cy="1505077"/>
            <a:chOff x="1123956" y="14321"/>
            <a:chExt cx="3662840" cy="2197704"/>
          </a:xfrm>
        </p:grpSpPr>
        <p:sp>
          <p:nvSpPr>
            <p:cNvPr id="69" name="Téglalap 68">
              <a:extLst>
                <a:ext uri="{FF2B5EF4-FFF2-40B4-BE49-F238E27FC236}">
                  <a16:creationId xmlns:a16="http://schemas.microsoft.com/office/drawing/2014/main" id="{1F08213D-8E3E-450F-A800-96D4F874ACE7}"/>
                </a:ext>
              </a:extLst>
            </p:cNvPr>
            <p:cNvSpPr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F031BC5F-88D7-46A9-9D5B-2C8A05299C24}"/>
                </a:ext>
              </a:extLst>
            </p:cNvPr>
            <p:cNvSpPr txBox="1"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kern="1200" dirty="0"/>
            </a:p>
          </p:txBody>
        </p:sp>
      </p:grpSp>
      <p:grpSp>
        <p:nvGrpSpPr>
          <p:cNvPr id="71" name="Csoportba foglalás 70">
            <a:extLst>
              <a:ext uri="{FF2B5EF4-FFF2-40B4-BE49-F238E27FC236}">
                <a16:creationId xmlns:a16="http://schemas.microsoft.com/office/drawing/2014/main" id="{C9B80ACD-51F7-4E92-A489-4056A163F297}"/>
              </a:ext>
            </a:extLst>
          </p:cNvPr>
          <p:cNvGrpSpPr/>
          <p:nvPr/>
        </p:nvGrpSpPr>
        <p:grpSpPr>
          <a:xfrm>
            <a:off x="1260384" y="4603110"/>
            <a:ext cx="3150255" cy="1505077"/>
            <a:chOff x="1123956" y="14321"/>
            <a:chExt cx="3662840" cy="2197704"/>
          </a:xfrm>
        </p:grpSpPr>
        <p:sp>
          <p:nvSpPr>
            <p:cNvPr id="72" name="Téglalap 71">
              <a:extLst>
                <a:ext uri="{FF2B5EF4-FFF2-40B4-BE49-F238E27FC236}">
                  <a16:creationId xmlns:a16="http://schemas.microsoft.com/office/drawing/2014/main" id="{2B459C31-51ED-4873-8266-BC43C4C6320A}"/>
                </a:ext>
              </a:extLst>
            </p:cNvPr>
            <p:cNvSpPr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B1C2F9E9-504B-457D-AC8F-09E43EBA6DD3}"/>
                </a:ext>
              </a:extLst>
            </p:cNvPr>
            <p:cNvSpPr txBox="1"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kern="1200" dirty="0"/>
            </a:p>
          </p:txBody>
        </p:sp>
      </p:grpSp>
      <p:grpSp>
        <p:nvGrpSpPr>
          <p:cNvPr id="74" name="Csoportba foglalás 73">
            <a:extLst>
              <a:ext uri="{FF2B5EF4-FFF2-40B4-BE49-F238E27FC236}">
                <a16:creationId xmlns:a16="http://schemas.microsoft.com/office/drawing/2014/main" id="{79D25732-615E-41DA-AF8D-D3EBC2778C05}"/>
              </a:ext>
            </a:extLst>
          </p:cNvPr>
          <p:cNvGrpSpPr/>
          <p:nvPr/>
        </p:nvGrpSpPr>
        <p:grpSpPr>
          <a:xfrm>
            <a:off x="7792259" y="1321646"/>
            <a:ext cx="3150255" cy="1505077"/>
            <a:chOff x="1123956" y="14321"/>
            <a:chExt cx="3662840" cy="2197704"/>
          </a:xfrm>
        </p:grpSpPr>
        <p:sp>
          <p:nvSpPr>
            <p:cNvPr id="75" name="Téglalap 74">
              <a:extLst>
                <a:ext uri="{FF2B5EF4-FFF2-40B4-BE49-F238E27FC236}">
                  <a16:creationId xmlns:a16="http://schemas.microsoft.com/office/drawing/2014/main" id="{E78B54FB-E476-4B9F-A3D7-2A7ACA028287}"/>
                </a:ext>
              </a:extLst>
            </p:cNvPr>
            <p:cNvSpPr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Szövegdoboz 75">
              <a:extLst>
                <a:ext uri="{FF2B5EF4-FFF2-40B4-BE49-F238E27FC236}">
                  <a16:creationId xmlns:a16="http://schemas.microsoft.com/office/drawing/2014/main" id="{53DA4FBB-4A6B-4241-89F8-BAA85B36F7F0}"/>
                </a:ext>
              </a:extLst>
            </p:cNvPr>
            <p:cNvSpPr txBox="1"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kern="1200" dirty="0"/>
            </a:p>
          </p:txBody>
        </p:sp>
      </p:grpSp>
      <p:grpSp>
        <p:nvGrpSpPr>
          <p:cNvPr id="77" name="Csoportba foglalás 76">
            <a:extLst>
              <a:ext uri="{FF2B5EF4-FFF2-40B4-BE49-F238E27FC236}">
                <a16:creationId xmlns:a16="http://schemas.microsoft.com/office/drawing/2014/main" id="{C343AE86-3A75-4046-83DA-2EAC36092D9C}"/>
              </a:ext>
            </a:extLst>
          </p:cNvPr>
          <p:cNvGrpSpPr/>
          <p:nvPr/>
        </p:nvGrpSpPr>
        <p:grpSpPr>
          <a:xfrm>
            <a:off x="7781360" y="2946696"/>
            <a:ext cx="3150255" cy="1505077"/>
            <a:chOff x="1123956" y="14321"/>
            <a:chExt cx="3662840" cy="2197704"/>
          </a:xfrm>
        </p:grpSpPr>
        <p:sp>
          <p:nvSpPr>
            <p:cNvPr id="78" name="Téglalap 77">
              <a:extLst>
                <a:ext uri="{FF2B5EF4-FFF2-40B4-BE49-F238E27FC236}">
                  <a16:creationId xmlns:a16="http://schemas.microsoft.com/office/drawing/2014/main" id="{907DBE98-D828-4702-BA76-49DE215BF96F}"/>
                </a:ext>
              </a:extLst>
            </p:cNvPr>
            <p:cNvSpPr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Szövegdoboz 78">
              <a:extLst>
                <a:ext uri="{FF2B5EF4-FFF2-40B4-BE49-F238E27FC236}">
                  <a16:creationId xmlns:a16="http://schemas.microsoft.com/office/drawing/2014/main" id="{D14C5177-61CA-4799-A352-9DE5A5C2A0FE}"/>
                </a:ext>
              </a:extLst>
            </p:cNvPr>
            <p:cNvSpPr txBox="1"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kern="1200" dirty="0"/>
            </a:p>
          </p:txBody>
        </p:sp>
      </p:grpSp>
      <p:grpSp>
        <p:nvGrpSpPr>
          <p:cNvPr id="80" name="Csoportba foglalás 79">
            <a:extLst>
              <a:ext uri="{FF2B5EF4-FFF2-40B4-BE49-F238E27FC236}">
                <a16:creationId xmlns:a16="http://schemas.microsoft.com/office/drawing/2014/main" id="{F270575A-B91B-4CB2-8C42-A6EC105F2E69}"/>
              </a:ext>
            </a:extLst>
          </p:cNvPr>
          <p:cNvGrpSpPr/>
          <p:nvPr/>
        </p:nvGrpSpPr>
        <p:grpSpPr>
          <a:xfrm>
            <a:off x="7781360" y="4603109"/>
            <a:ext cx="3150255" cy="1505077"/>
            <a:chOff x="1123956" y="14321"/>
            <a:chExt cx="3662840" cy="2197704"/>
          </a:xfrm>
        </p:grpSpPr>
        <p:sp>
          <p:nvSpPr>
            <p:cNvPr id="81" name="Téglalap 80">
              <a:extLst>
                <a:ext uri="{FF2B5EF4-FFF2-40B4-BE49-F238E27FC236}">
                  <a16:creationId xmlns:a16="http://schemas.microsoft.com/office/drawing/2014/main" id="{B8CE62AF-ABB0-41F2-8AC8-0084BF66637B}"/>
                </a:ext>
              </a:extLst>
            </p:cNvPr>
            <p:cNvSpPr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Szövegdoboz 81">
              <a:extLst>
                <a:ext uri="{FF2B5EF4-FFF2-40B4-BE49-F238E27FC236}">
                  <a16:creationId xmlns:a16="http://schemas.microsoft.com/office/drawing/2014/main" id="{24E7EEA4-1890-4106-881E-8DF31CAF94BB}"/>
                </a:ext>
              </a:extLst>
            </p:cNvPr>
            <p:cNvSpPr txBox="1"/>
            <p:nvPr/>
          </p:nvSpPr>
          <p:spPr>
            <a:xfrm>
              <a:off x="1123956" y="14321"/>
              <a:ext cx="3662840" cy="2197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u-HU" sz="2000" kern="1200" dirty="0"/>
            </a:p>
          </p:txBody>
        </p:sp>
      </p:grpSp>
      <p:sp>
        <p:nvSpPr>
          <p:cNvPr id="83" name="Szövegdoboz 4">
            <a:extLst>
              <a:ext uri="{FF2B5EF4-FFF2-40B4-BE49-F238E27FC236}">
                <a16:creationId xmlns:a16="http://schemas.microsoft.com/office/drawing/2014/main" id="{E6588072-6493-4021-AFEA-D0A982787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57" y="1304062"/>
            <a:ext cx="399573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hu-HU" altLang="hu-HU" dirty="0">
              <a:solidFill>
                <a:schemeClr val="bg1"/>
              </a:solidFill>
            </a:endParaRPr>
          </a:p>
          <a:p>
            <a:pPr algn="ctr" eaLnBrk="1" hangingPunct="1"/>
            <a:r>
              <a:rPr lang="hu-HU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Történetmesélés </a:t>
            </a:r>
          </a:p>
          <a:p>
            <a:pPr algn="ctr" eaLnBrk="1" hangingPunct="1"/>
            <a:r>
              <a:rPr lang="hu-HU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közösségi médiában</a:t>
            </a:r>
            <a:endParaRPr lang="hu-HU" altLang="hu-HU" dirty="0"/>
          </a:p>
        </p:txBody>
      </p:sp>
      <p:sp>
        <p:nvSpPr>
          <p:cNvPr id="84" name="Szövegdoboz 4">
            <a:extLst>
              <a:ext uri="{FF2B5EF4-FFF2-40B4-BE49-F238E27FC236}">
                <a16:creationId xmlns:a16="http://schemas.microsoft.com/office/drawing/2014/main" id="{2AF214CB-2150-41F6-9C8B-E3B2F7878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128" y="1289769"/>
            <a:ext cx="39957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hu-HU" altLang="hu-HU" dirty="0">
              <a:solidFill>
                <a:schemeClr val="bg1"/>
              </a:solidFill>
            </a:endParaRPr>
          </a:p>
          <a:p>
            <a:pPr algn="ctr" eaLnBrk="1" hangingPunct="1"/>
            <a:r>
              <a:rPr lang="hu-HU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Képregényes </a:t>
            </a:r>
          </a:p>
          <a:p>
            <a:pPr algn="ctr" eaLnBrk="1" hangingPunct="1"/>
            <a:r>
              <a:rPr lang="hu-HU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újságírás</a:t>
            </a:r>
          </a:p>
          <a:p>
            <a:pPr algn="ctr" eaLnBrk="1" hangingPunct="1"/>
            <a:endParaRPr lang="hu-HU" altLang="hu-HU" dirty="0"/>
          </a:p>
        </p:txBody>
      </p:sp>
      <p:sp>
        <p:nvSpPr>
          <p:cNvPr id="87" name="Szövegdoboz 4">
            <a:extLst>
              <a:ext uri="{FF2B5EF4-FFF2-40B4-BE49-F238E27FC236}">
                <a16:creationId xmlns:a16="http://schemas.microsoft.com/office/drawing/2014/main" id="{8F238EEC-DF6E-41BD-A433-8BD6165EF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617" y="1291134"/>
            <a:ext cx="399573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hu-HU" altLang="hu-HU" dirty="0">
              <a:solidFill>
                <a:schemeClr val="bg1"/>
              </a:solidFill>
            </a:endParaRPr>
          </a:p>
          <a:p>
            <a:pPr algn="ctr" eaLnBrk="1" hangingPunct="1"/>
            <a:r>
              <a:rPr lang="hu-HU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Demokratikus </a:t>
            </a:r>
          </a:p>
          <a:p>
            <a:pPr algn="ctr" eaLnBrk="1" hangingPunct="1"/>
            <a:r>
              <a:rPr lang="hu-HU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érzékenyítés</a:t>
            </a:r>
            <a:endParaRPr lang="hu-HU" alt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948E983-E2E9-40D8-B6CB-BA50CEB4C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88" y="2400047"/>
            <a:ext cx="485796" cy="272071"/>
          </a:xfrm>
          <a:prstGeom prst="rect">
            <a:avLst/>
          </a:prstGeom>
        </p:spPr>
      </p:pic>
      <p:pic>
        <p:nvPicPr>
          <p:cNvPr id="88" name="Kép 87" descr="A képen állat látható&#10;&#10;A leírás nagyon megbízható">
            <a:extLst>
              <a:ext uri="{FF2B5EF4-FFF2-40B4-BE49-F238E27FC236}">
                <a16:creationId xmlns:a16="http://schemas.microsoft.com/office/drawing/2014/main" id="{5C927216-16EE-4FAF-A5C3-DDCE10BE2A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70" y="2386068"/>
            <a:ext cx="485796" cy="299615"/>
          </a:xfrm>
          <a:prstGeom prst="rect">
            <a:avLst/>
          </a:prstGeom>
        </p:spPr>
      </p:pic>
      <p:pic>
        <p:nvPicPr>
          <p:cNvPr id="89" name="Kép 88" descr="A képen állat látható&#10;&#10;A leírás nagyon megbízható">
            <a:extLst>
              <a:ext uri="{FF2B5EF4-FFF2-40B4-BE49-F238E27FC236}">
                <a16:creationId xmlns:a16="http://schemas.microsoft.com/office/drawing/2014/main" id="{46132208-6942-43D2-9ECC-360AD327B2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99" y="2389927"/>
            <a:ext cx="485796" cy="299615"/>
          </a:xfrm>
          <a:prstGeom prst="rect">
            <a:avLst/>
          </a:prstGeom>
        </p:spPr>
      </p:pic>
      <p:sp>
        <p:nvSpPr>
          <p:cNvPr id="90" name="Szövegdoboz 4">
            <a:extLst>
              <a:ext uri="{FF2B5EF4-FFF2-40B4-BE49-F238E27FC236}">
                <a16:creationId xmlns:a16="http://schemas.microsoft.com/office/drawing/2014/main" id="{83B47C5E-8674-4C49-939A-D834F2E94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39" y="2929310"/>
            <a:ext cx="399573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hu-HU" altLang="hu-HU" dirty="0">
              <a:solidFill>
                <a:schemeClr val="bg1"/>
              </a:solidFill>
            </a:endParaRPr>
          </a:p>
          <a:p>
            <a:pPr algn="ctr" eaLnBrk="1" hangingPunct="1"/>
            <a:r>
              <a:rPr lang="hu-HU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Tudósítás</a:t>
            </a:r>
          </a:p>
          <a:p>
            <a:pPr algn="ctr" eaLnBrk="1" hangingPunct="1"/>
            <a:r>
              <a:rPr lang="hu-HU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 migrációról</a:t>
            </a:r>
            <a:endParaRPr lang="hu-HU" altLang="hu-HU" dirty="0"/>
          </a:p>
        </p:txBody>
      </p:sp>
      <p:sp>
        <p:nvSpPr>
          <p:cNvPr id="91" name="Szövegdoboz 4">
            <a:extLst>
              <a:ext uri="{FF2B5EF4-FFF2-40B4-BE49-F238E27FC236}">
                <a16:creationId xmlns:a16="http://schemas.microsoft.com/office/drawing/2014/main" id="{BF6628CF-CF0F-4A25-882A-546A6CA5E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386" y="2929309"/>
            <a:ext cx="399573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hu-HU" altLang="hu-HU" dirty="0">
              <a:solidFill>
                <a:schemeClr val="bg1"/>
              </a:solidFill>
            </a:endParaRPr>
          </a:p>
          <a:p>
            <a:pPr algn="ctr" eaLnBrk="1" hangingPunct="1"/>
            <a:r>
              <a:rPr lang="hu-HU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Külföldi</a:t>
            </a:r>
          </a:p>
          <a:p>
            <a:pPr algn="ctr" eaLnBrk="1" hangingPunct="1"/>
            <a:r>
              <a:rPr lang="hu-HU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tudósítások</a:t>
            </a:r>
            <a:endParaRPr lang="hu-HU" altLang="hu-HU" dirty="0"/>
          </a:p>
        </p:txBody>
      </p:sp>
      <p:pic>
        <p:nvPicPr>
          <p:cNvPr id="92" name="Kép 91">
            <a:extLst>
              <a:ext uri="{FF2B5EF4-FFF2-40B4-BE49-F238E27FC236}">
                <a16:creationId xmlns:a16="http://schemas.microsoft.com/office/drawing/2014/main" id="{6468651B-8329-41FF-A726-C7704A5D47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54" y="3968202"/>
            <a:ext cx="457280" cy="322157"/>
          </a:xfrm>
          <a:prstGeom prst="rect">
            <a:avLst/>
          </a:prstGeom>
        </p:spPr>
      </p:pic>
      <p:pic>
        <p:nvPicPr>
          <p:cNvPr id="93" name="Kép 92">
            <a:extLst>
              <a:ext uri="{FF2B5EF4-FFF2-40B4-BE49-F238E27FC236}">
                <a16:creationId xmlns:a16="http://schemas.microsoft.com/office/drawing/2014/main" id="{6468651B-8329-41FF-A726-C7704A5D47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15" y="3987072"/>
            <a:ext cx="457280" cy="322157"/>
          </a:xfrm>
          <a:prstGeom prst="rect">
            <a:avLst/>
          </a:prstGeom>
        </p:spPr>
      </p:pic>
      <p:pic>
        <p:nvPicPr>
          <p:cNvPr id="94" name="Kép 93">
            <a:extLst>
              <a:ext uri="{FF2B5EF4-FFF2-40B4-BE49-F238E27FC236}">
                <a16:creationId xmlns:a16="http://schemas.microsoft.com/office/drawing/2014/main" id="{3099277A-6749-4692-82E3-F44AD44C46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005" y="3988691"/>
            <a:ext cx="457279" cy="322156"/>
          </a:xfrm>
          <a:prstGeom prst="rect">
            <a:avLst/>
          </a:prstGeom>
        </p:spPr>
      </p:pic>
      <p:pic>
        <p:nvPicPr>
          <p:cNvPr id="95" name="Kép 94">
            <a:extLst>
              <a:ext uri="{FF2B5EF4-FFF2-40B4-BE49-F238E27FC236}">
                <a16:creationId xmlns:a16="http://schemas.microsoft.com/office/drawing/2014/main" id="{3099277A-6749-4692-82E3-F44AD44C46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87" y="5611347"/>
            <a:ext cx="457279" cy="322156"/>
          </a:xfrm>
          <a:prstGeom prst="rect">
            <a:avLst/>
          </a:prstGeom>
        </p:spPr>
      </p:pic>
      <p:pic>
        <p:nvPicPr>
          <p:cNvPr id="96" name="Kép 95">
            <a:extLst>
              <a:ext uri="{FF2B5EF4-FFF2-40B4-BE49-F238E27FC236}">
                <a16:creationId xmlns:a16="http://schemas.microsoft.com/office/drawing/2014/main" id="{ED62D387-F00E-4A76-99EF-077E620122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99" y="5604929"/>
            <a:ext cx="485796" cy="299615"/>
          </a:xfrm>
          <a:prstGeom prst="rect">
            <a:avLst/>
          </a:prstGeom>
        </p:spPr>
      </p:pic>
      <p:pic>
        <p:nvPicPr>
          <p:cNvPr id="97" name="Kép 96">
            <a:extLst>
              <a:ext uri="{FF2B5EF4-FFF2-40B4-BE49-F238E27FC236}">
                <a16:creationId xmlns:a16="http://schemas.microsoft.com/office/drawing/2014/main" id="{ED62D387-F00E-4A76-99EF-077E620122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45" y="5604929"/>
            <a:ext cx="485796" cy="299615"/>
          </a:xfrm>
          <a:prstGeom prst="rect">
            <a:avLst/>
          </a:prstGeom>
        </p:spPr>
      </p:pic>
      <p:sp>
        <p:nvSpPr>
          <p:cNvPr id="98" name="Szövegdoboz 4">
            <a:extLst>
              <a:ext uri="{FF2B5EF4-FFF2-40B4-BE49-F238E27FC236}">
                <a16:creationId xmlns:a16="http://schemas.microsoft.com/office/drawing/2014/main" id="{3F96B5CC-2257-4FB4-BA07-913FEB48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5248" y="2672118"/>
            <a:ext cx="399573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hu-HU" altLang="hu-HU" dirty="0">
              <a:solidFill>
                <a:schemeClr val="bg1"/>
              </a:solidFill>
            </a:endParaRPr>
          </a:p>
          <a:p>
            <a:pPr algn="ctr"/>
            <a:endParaRPr lang="hu-HU" sz="2000" b="1" dirty="0">
              <a:solidFill>
                <a:schemeClr val="bg1"/>
              </a:solidFill>
            </a:endParaRPr>
          </a:p>
          <a:p>
            <a:pPr algn="ctr"/>
            <a:r>
              <a:rPr lang="hu-HU" sz="2000" b="1" dirty="0">
                <a:solidFill>
                  <a:schemeClr val="bg1"/>
                </a:solidFill>
              </a:rPr>
              <a:t>H</a:t>
            </a:r>
            <a:r>
              <a:rPr lang="en-US" sz="2000" b="1" dirty="0" err="1">
                <a:solidFill>
                  <a:schemeClr val="bg1"/>
                </a:solidFill>
              </a:rPr>
              <a:t>angvezérelt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asszisztensek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hu-HU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és </a:t>
            </a:r>
            <a:r>
              <a:rPr lang="en-US" sz="2000" b="1" dirty="0" err="1">
                <a:solidFill>
                  <a:schemeClr val="bg1"/>
                </a:solidFill>
              </a:rPr>
              <a:t>eszközök</a:t>
            </a:r>
            <a:endParaRPr lang="hu-HU" altLang="hu-HU" sz="2000" b="1" dirty="0">
              <a:solidFill>
                <a:schemeClr val="bg1"/>
              </a:solidFill>
            </a:endParaRPr>
          </a:p>
        </p:txBody>
      </p:sp>
      <p:sp>
        <p:nvSpPr>
          <p:cNvPr id="99" name="Szövegdoboz 4">
            <a:extLst>
              <a:ext uri="{FF2B5EF4-FFF2-40B4-BE49-F238E27FC236}">
                <a16:creationId xmlns:a16="http://schemas.microsoft.com/office/drawing/2014/main" id="{B995E79F-B15E-4BBD-AB50-B3397DAC3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49" y="4324398"/>
            <a:ext cx="399573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hu-HU" altLang="hu-HU" dirty="0">
              <a:solidFill>
                <a:schemeClr val="bg1"/>
              </a:solidFill>
            </a:endParaRPr>
          </a:p>
          <a:p>
            <a:pPr algn="ctr" eaLnBrk="1" hangingPunct="1"/>
            <a:endParaRPr lang="hu-HU" altLang="hu-HU" sz="20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n-US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MI,</a:t>
            </a:r>
            <a:r>
              <a:rPr lang="hu-HU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hu-HU" sz="2000" b="1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robotújságírás</a:t>
            </a:r>
            <a:r>
              <a:rPr lang="en-US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altLang="hu-HU" sz="20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n-US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és </a:t>
            </a:r>
            <a:r>
              <a:rPr lang="en-US" altLang="hu-HU" sz="2000" b="1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algoritmusok</a:t>
            </a:r>
            <a:endParaRPr lang="hu-HU" altLang="hu-HU" dirty="0"/>
          </a:p>
        </p:txBody>
      </p:sp>
      <p:sp>
        <p:nvSpPr>
          <p:cNvPr id="100" name="Szövegdoboz 4">
            <a:extLst>
              <a:ext uri="{FF2B5EF4-FFF2-40B4-BE49-F238E27FC236}">
                <a16:creationId xmlns:a16="http://schemas.microsoft.com/office/drawing/2014/main" id="{9341E714-2061-4B74-9D9B-40DA810B0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34" y="4581981"/>
            <a:ext cx="399573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hu-HU" altLang="hu-HU" dirty="0">
              <a:solidFill>
                <a:schemeClr val="bg1"/>
              </a:solidFill>
            </a:endParaRPr>
          </a:p>
          <a:p>
            <a:pPr algn="ctr" eaLnBrk="1" hangingPunct="1"/>
            <a:r>
              <a:rPr lang="hu-HU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Á</a:t>
            </a:r>
            <a:r>
              <a:rPr lang="en-US" altLang="hu-HU" sz="2000" b="1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lhírek</a:t>
            </a:r>
            <a:r>
              <a:rPr lang="en-US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hu-HU" sz="2000" b="1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ellenőrzése</a:t>
            </a:r>
            <a:r>
              <a:rPr lang="en-US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altLang="hu-HU" sz="20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/>
            <a:r>
              <a:rPr lang="en-US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és </a:t>
            </a:r>
            <a:r>
              <a:rPr lang="en-US" altLang="hu-HU" sz="2000" b="1" dirty="0" err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elemzése</a:t>
            </a:r>
            <a:endParaRPr lang="hu-HU" altLang="hu-HU" dirty="0"/>
          </a:p>
        </p:txBody>
      </p:sp>
      <p:sp>
        <p:nvSpPr>
          <p:cNvPr id="101" name="Szövegdoboz 4">
            <a:extLst>
              <a:ext uri="{FF2B5EF4-FFF2-40B4-BE49-F238E27FC236}">
                <a16:creationId xmlns:a16="http://schemas.microsoft.com/office/drawing/2014/main" id="{A132EACA-488A-4CF2-8F80-046A69C48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774" y="4556205"/>
            <a:ext cx="399573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hu-HU" altLang="hu-HU" dirty="0">
              <a:solidFill>
                <a:schemeClr val="bg1"/>
              </a:solidFill>
            </a:endParaRPr>
          </a:p>
          <a:p>
            <a:pPr algn="ctr" eaLnBrk="1" hangingPunct="1"/>
            <a:r>
              <a:rPr lang="hu-HU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dezinformáció </a:t>
            </a:r>
          </a:p>
          <a:p>
            <a:pPr algn="ctr" eaLnBrk="1" hangingPunct="1"/>
            <a:r>
              <a:rPr lang="hu-HU" altLang="hu-HU" sz="2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leleplezése</a:t>
            </a:r>
            <a:endParaRPr lang="hu-HU" alt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53966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63A35D1-CD50-42AC-AB3A-A617B8362769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Output1 – </a:t>
            </a:r>
            <a:endParaRPr kumimoji="0" lang="hu-HU" sz="3200" b="1" i="0" u="none" strike="noStrike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hu-HU" sz="3200" b="1" i="0" u="none" strike="noStrike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Kutatási beszámoló</a:t>
            </a:r>
            <a:endParaRPr kumimoji="0" lang="en-US" sz="3200" b="1" i="0" u="none" strike="noStrike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1CE9FC2-4A70-4259-93AB-3DCC2CCDF578}"/>
              </a:ext>
            </a:extLst>
          </p:cNvPr>
          <p:cNvSpPr txBox="1"/>
          <p:nvPr/>
        </p:nvSpPr>
        <p:spPr>
          <a:xfrm>
            <a:off x="172936" y="2544666"/>
            <a:ext cx="5393832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4494"/>
                </a:solidFill>
              </a:rPr>
              <a:t>A kutatás célja</a:t>
            </a:r>
            <a:r>
              <a:rPr lang="en-US" dirty="0">
                <a:solidFill>
                  <a:srgbClr val="004494"/>
                </a:solidFill>
              </a:rPr>
              <a:t>:</a:t>
            </a:r>
          </a:p>
          <a:p>
            <a:pPr marL="6286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</a:rPr>
              <a:t>a </a:t>
            </a:r>
            <a:r>
              <a:rPr lang="en-US" dirty="0" err="1">
                <a:solidFill>
                  <a:srgbClr val="004494"/>
                </a:solidFill>
              </a:rPr>
              <a:t>projektterületek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részletesebb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bemutatása</a:t>
            </a:r>
            <a:r>
              <a:rPr lang="en-US" dirty="0">
                <a:solidFill>
                  <a:srgbClr val="004494"/>
                </a:solidFill>
              </a:rPr>
              <a:t>,</a:t>
            </a:r>
          </a:p>
          <a:p>
            <a:pPr marL="6286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4494"/>
                </a:solidFill>
              </a:rPr>
              <a:t>a </a:t>
            </a:r>
            <a:r>
              <a:rPr lang="en-US" b="1" dirty="0" err="1">
                <a:solidFill>
                  <a:srgbClr val="004494"/>
                </a:solidFill>
              </a:rPr>
              <a:t>tanterv</a:t>
            </a:r>
            <a:r>
              <a:rPr lang="hu-HU" b="1" dirty="0">
                <a:solidFill>
                  <a:srgbClr val="004494"/>
                </a:solidFill>
              </a:rPr>
              <a:t>-</a:t>
            </a:r>
            <a:r>
              <a:rPr lang="en-US" b="1" dirty="0">
                <a:solidFill>
                  <a:srgbClr val="004494"/>
                </a:solidFill>
              </a:rPr>
              <a:t> és </a:t>
            </a:r>
            <a:r>
              <a:rPr lang="en-US" b="1" dirty="0" err="1">
                <a:solidFill>
                  <a:srgbClr val="004494"/>
                </a:solidFill>
              </a:rPr>
              <a:t>az</a:t>
            </a:r>
            <a:r>
              <a:rPr lang="en-US" b="1" dirty="0">
                <a:solidFill>
                  <a:srgbClr val="004494"/>
                </a:solidFill>
              </a:rPr>
              <a:t> e-</a:t>
            </a:r>
            <a:r>
              <a:rPr lang="hu-HU" b="1" dirty="0" err="1">
                <a:solidFill>
                  <a:srgbClr val="004494"/>
                </a:solidFill>
              </a:rPr>
              <a:t>learning</a:t>
            </a:r>
            <a:r>
              <a:rPr lang="hu-HU" b="1" dirty="0">
                <a:solidFill>
                  <a:srgbClr val="004494"/>
                </a:solidFill>
              </a:rPr>
              <a:t>-fejlesztés </a:t>
            </a:r>
            <a:r>
              <a:rPr lang="en-US" b="1" dirty="0" err="1">
                <a:solidFill>
                  <a:srgbClr val="004494"/>
                </a:solidFill>
              </a:rPr>
              <a:t>alapjainak</a:t>
            </a:r>
            <a:r>
              <a:rPr lang="en-US" b="1" dirty="0">
                <a:solidFill>
                  <a:srgbClr val="004494"/>
                </a:solidFill>
              </a:rPr>
              <a:t> </a:t>
            </a:r>
            <a:r>
              <a:rPr lang="en-US" b="1" dirty="0" err="1">
                <a:solidFill>
                  <a:srgbClr val="004494"/>
                </a:solidFill>
              </a:rPr>
              <a:t>megteremtése</a:t>
            </a:r>
            <a:r>
              <a:rPr lang="hu-HU" b="1" dirty="0">
                <a:solidFill>
                  <a:srgbClr val="004494"/>
                </a:solidFill>
              </a:rPr>
              <a:t>,</a:t>
            </a:r>
            <a:endParaRPr lang="en-US" b="1" dirty="0">
              <a:solidFill>
                <a:srgbClr val="004494"/>
              </a:solidFill>
            </a:endParaRPr>
          </a:p>
          <a:p>
            <a:pPr marL="6286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4494"/>
                </a:solidFill>
              </a:rPr>
              <a:t>nem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azért</a:t>
            </a:r>
            <a:r>
              <a:rPr lang="en-US" dirty="0">
                <a:solidFill>
                  <a:srgbClr val="004494"/>
                </a:solidFill>
              </a:rPr>
              <a:t>, </a:t>
            </a:r>
            <a:r>
              <a:rPr lang="en-US" dirty="0" err="1">
                <a:solidFill>
                  <a:srgbClr val="004494"/>
                </a:solidFill>
              </a:rPr>
              <a:t>hogy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reprezentatív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képet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rajzoljon</a:t>
            </a:r>
            <a:r>
              <a:rPr lang="en-US" dirty="0">
                <a:solidFill>
                  <a:srgbClr val="004494"/>
                </a:solidFill>
              </a:rPr>
              <a:t> a </a:t>
            </a:r>
            <a:r>
              <a:rPr lang="en-US" dirty="0" err="1">
                <a:solidFill>
                  <a:srgbClr val="004494"/>
                </a:solidFill>
              </a:rPr>
              <a:t>területekről</a:t>
            </a:r>
            <a:r>
              <a:rPr lang="en-US" dirty="0">
                <a:solidFill>
                  <a:srgbClr val="004494"/>
                </a:solidFill>
              </a:rPr>
              <a:t>, </a:t>
            </a:r>
            <a:r>
              <a:rPr lang="en-US" dirty="0" err="1">
                <a:solidFill>
                  <a:srgbClr val="004494"/>
                </a:solidFill>
              </a:rPr>
              <a:t>hanem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azért</a:t>
            </a:r>
            <a:r>
              <a:rPr lang="en-US" dirty="0">
                <a:solidFill>
                  <a:srgbClr val="004494"/>
                </a:solidFill>
              </a:rPr>
              <a:t>, </a:t>
            </a:r>
            <a:r>
              <a:rPr lang="en-US" dirty="0" err="1">
                <a:solidFill>
                  <a:srgbClr val="004494"/>
                </a:solidFill>
              </a:rPr>
              <a:t>hogy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b="1" dirty="0" err="1">
                <a:solidFill>
                  <a:srgbClr val="004494"/>
                </a:solidFill>
              </a:rPr>
              <a:t>illusztrálja</a:t>
            </a:r>
            <a:r>
              <a:rPr lang="en-US" b="1" dirty="0">
                <a:solidFill>
                  <a:srgbClr val="004494"/>
                </a:solidFill>
              </a:rPr>
              <a:t> a </a:t>
            </a:r>
            <a:r>
              <a:rPr lang="hu-HU" b="1" dirty="0">
                <a:solidFill>
                  <a:srgbClr val="004494"/>
                </a:solidFill>
              </a:rPr>
              <a:t>kapcsolódó</a:t>
            </a:r>
            <a:r>
              <a:rPr lang="en-US" b="1" dirty="0">
                <a:solidFill>
                  <a:srgbClr val="004494"/>
                </a:solidFill>
              </a:rPr>
              <a:t> </a:t>
            </a:r>
            <a:r>
              <a:rPr lang="en-US" b="1" dirty="0" err="1">
                <a:solidFill>
                  <a:srgbClr val="004494"/>
                </a:solidFill>
              </a:rPr>
              <a:t>kihívásokat</a:t>
            </a:r>
            <a:r>
              <a:rPr lang="en-US" b="1" dirty="0">
                <a:solidFill>
                  <a:srgbClr val="004494"/>
                </a:solidFill>
              </a:rPr>
              <a:t> és </a:t>
            </a:r>
            <a:r>
              <a:rPr lang="en-US" b="1" dirty="0" err="1">
                <a:solidFill>
                  <a:srgbClr val="004494"/>
                </a:solidFill>
              </a:rPr>
              <a:t>tendenciákat</a:t>
            </a:r>
            <a:r>
              <a:rPr lang="en-US" b="1" dirty="0">
                <a:solidFill>
                  <a:srgbClr val="004494"/>
                </a:solidFill>
              </a:rPr>
              <a:t>.</a:t>
            </a:r>
            <a:endParaRPr lang="hu-HU" b="1" dirty="0">
              <a:solidFill>
                <a:srgbClr val="004494"/>
              </a:solidFill>
            </a:endParaRPr>
          </a:p>
          <a:p>
            <a:pPr marL="6286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4494"/>
              </a:solidFill>
            </a:endParaRPr>
          </a:p>
          <a:p>
            <a:pPr marL="2286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</a:rPr>
              <a:t>Mind a 9 </a:t>
            </a:r>
            <a:r>
              <a:rPr lang="en-US" dirty="0" err="1">
                <a:solidFill>
                  <a:srgbClr val="004494"/>
                </a:solidFill>
              </a:rPr>
              <a:t>területet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két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fő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részből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álló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fejezet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mutatja</a:t>
            </a:r>
            <a:r>
              <a:rPr lang="en-US" dirty="0">
                <a:solidFill>
                  <a:srgbClr val="004494"/>
                </a:solidFill>
              </a:rPr>
              <a:t> be</a:t>
            </a:r>
            <a:r>
              <a:rPr lang="hu-HU" dirty="0">
                <a:solidFill>
                  <a:srgbClr val="004494"/>
                </a:solidFill>
              </a:rPr>
              <a:t>:</a:t>
            </a:r>
            <a:endParaRPr lang="en-US" dirty="0">
              <a:solidFill>
                <a:srgbClr val="004494"/>
              </a:solidFill>
            </a:endParaRPr>
          </a:p>
          <a:p>
            <a:pPr marL="6286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4494"/>
                </a:solidFill>
              </a:rPr>
              <a:t>a vonatkozó szakirodalom és ágazati információk elemzése</a:t>
            </a:r>
            <a:r>
              <a:rPr lang="hu-HU" dirty="0">
                <a:solidFill>
                  <a:srgbClr val="004494"/>
                </a:solidFill>
              </a:rPr>
              <a:t>,</a:t>
            </a:r>
          </a:p>
          <a:p>
            <a:pPr marL="6286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</a:rPr>
              <a:t>a </a:t>
            </a:r>
            <a:r>
              <a:rPr lang="en-US" dirty="0" err="1">
                <a:solidFill>
                  <a:srgbClr val="004494"/>
                </a:solidFill>
              </a:rPr>
              <a:t>résztvevő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országokból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származó</a:t>
            </a:r>
            <a:r>
              <a:rPr lang="en-US" dirty="0">
                <a:solidFill>
                  <a:srgbClr val="004494"/>
                </a:solidFill>
              </a:rPr>
              <a:t>, </a:t>
            </a:r>
            <a:r>
              <a:rPr lang="en-US" dirty="0" err="1">
                <a:solidFill>
                  <a:srgbClr val="004494"/>
                </a:solidFill>
              </a:rPr>
              <a:t>területenként</a:t>
            </a:r>
            <a:r>
              <a:rPr lang="en-US" dirty="0">
                <a:solidFill>
                  <a:srgbClr val="004494"/>
                </a:solidFill>
              </a:rPr>
              <a:t> 4-5 </a:t>
            </a:r>
            <a:r>
              <a:rPr lang="en-US" dirty="0" err="1">
                <a:solidFill>
                  <a:srgbClr val="004494"/>
                </a:solidFill>
              </a:rPr>
              <a:t>újságíróval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készített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interjúk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eredményei</a:t>
            </a:r>
            <a:endParaRPr lang="en-US" dirty="0">
              <a:solidFill>
                <a:srgbClr val="004494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szöveg, Webhely látható&#10;&#10;Automatikusan generált leírás">
            <a:extLst>
              <a:ext uri="{FF2B5EF4-FFF2-40B4-BE49-F238E27FC236}">
                <a16:creationId xmlns:a16="http://schemas.microsoft.com/office/drawing/2014/main" id="{732B1F98-2BE7-4A01-8239-61B5783A47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1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359CEAA8-CDD8-4AB4-A033-8144E0F306A8}"/>
              </a:ext>
            </a:extLst>
          </p:cNvPr>
          <p:cNvSpPr txBox="1"/>
          <p:nvPr/>
        </p:nvSpPr>
        <p:spPr>
          <a:xfrm>
            <a:off x="5773173" y="1405161"/>
            <a:ext cx="5561888" cy="442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55681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6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63A35D1-CD50-42AC-AB3A-A617B8362769}"/>
              </a:ext>
            </a:extLst>
          </p:cNvPr>
          <p:cNvSpPr txBox="1"/>
          <p:nvPr/>
        </p:nvSpPr>
        <p:spPr>
          <a:xfrm>
            <a:off x="6203538" y="115094"/>
            <a:ext cx="5393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NEWSREEL</a:t>
            </a:r>
            <a:r>
              <a:rPr lang="hu-HU" sz="3200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3200" b="1" dirty="0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hu-HU" sz="3200" b="1" dirty="0" err="1">
                <a:solidFill>
                  <a:srgbClr val="00449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önyv</a:t>
            </a:r>
            <a:endParaRPr lang="en-US" sz="3200" b="1" dirty="0">
              <a:solidFill>
                <a:srgbClr val="00449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" name="Freeform: Shape 38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4038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F61D304-4EED-5B54-73FB-61A2788FE8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24" y="4305603"/>
            <a:ext cx="2311249" cy="2311249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51" name="Oval 40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42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817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" name="Kép 3" descr="A képen szöveg, elektronika látható&#10;&#10;Automatikusan generált leírás">
            <a:extLst>
              <a:ext uri="{FF2B5EF4-FFF2-40B4-BE49-F238E27FC236}">
                <a16:creationId xmlns:a16="http://schemas.microsoft.com/office/drawing/2014/main" id="{F93511AE-37F7-CAF3-2122-6BBB13E19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2" y="1194243"/>
            <a:ext cx="4371008" cy="3944833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1CE9FC2-4A70-4259-93AB-3DCC2CCDF578}"/>
              </a:ext>
            </a:extLst>
          </p:cNvPr>
          <p:cNvSpPr txBox="1"/>
          <p:nvPr/>
        </p:nvSpPr>
        <p:spPr>
          <a:xfrm>
            <a:off x="5970596" y="1616320"/>
            <a:ext cx="5859243" cy="2238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</a:rPr>
              <a:t>A NEWSREEL és NEWSREEL2 </a:t>
            </a:r>
            <a:r>
              <a:rPr lang="en-US" dirty="0" err="1">
                <a:solidFill>
                  <a:srgbClr val="004494"/>
                </a:solidFill>
              </a:rPr>
              <a:t>kutatási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jelentések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eredményeinek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összefoglalása</a:t>
            </a:r>
            <a:r>
              <a:rPr lang="en-US" dirty="0">
                <a:solidFill>
                  <a:srgbClr val="004494"/>
                </a:solidFill>
              </a:rPr>
              <a:t>.</a:t>
            </a:r>
            <a:endParaRPr lang="hu-HU" dirty="0">
              <a:solidFill>
                <a:srgbClr val="004494"/>
              </a:solidFill>
            </a:endParaRPr>
          </a:p>
          <a:p>
            <a:pPr marL="2286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dirty="0">
              <a:solidFill>
                <a:srgbClr val="004494"/>
              </a:solidFill>
            </a:endParaRPr>
          </a:p>
          <a:p>
            <a:pPr marL="2286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4494"/>
                </a:solidFill>
              </a:rPr>
              <a:t>Elsősorban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média</a:t>
            </a:r>
            <a:r>
              <a:rPr lang="en-US" dirty="0">
                <a:solidFill>
                  <a:srgbClr val="004494"/>
                </a:solidFill>
              </a:rPr>
              <a:t>- és </a:t>
            </a:r>
            <a:r>
              <a:rPr lang="en-US" dirty="0" err="1">
                <a:solidFill>
                  <a:srgbClr val="004494"/>
                </a:solidFill>
              </a:rPr>
              <a:t>újságíró</a:t>
            </a:r>
            <a:r>
              <a:rPr lang="hu-HU" dirty="0">
                <a:solidFill>
                  <a:srgbClr val="004494"/>
                </a:solidFill>
              </a:rPr>
              <a:t>-</a:t>
            </a:r>
            <a:r>
              <a:rPr lang="en-US" dirty="0" err="1">
                <a:solidFill>
                  <a:srgbClr val="004494"/>
                </a:solidFill>
              </a:rPr>
              <a:t>hallgatóknak</a:t>
            </a:r>
            <a:r>
              <a:rPr lang="hu-HU" dirty="0">
                <a:solidFill>
                  <a:srgbClr val="004494"/>
                </a:solidFill>
              </a:rPr>
              <a:t>, továbbá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oktatóknak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ajánl</a:t>
            </a:r>
            <a:r>
              <a:rPr lang="hu-HU" dirty="0" err="1">
                <a:solidFill>
                  <a:srgbClr val="004494"/>
                </a:solidFill>
              </a:rPr>
              <a:t>juk</a:t>
            </a:r>
            <a:r>
              <a:rPr lang="hu-HU" dirty="0">
                <a:solidFill>
                  <a:srgbClr val="004494"/>
                </a:solidFill>
              </a:rPr>
              <a:t>.</a:t>
            </a:r>
          </a:p>
          <a:p>
            <a:pPr marL="2286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b="1" dirty="0">
              <a:solidFill>
                <a:srgbClr val="004494"/>
              </a:solidFill>
            </a:endParaRPr>
          </a:p>
          <a:p>
            <a:pPr marL="2286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4494"/>
                </a:solidFill>
              </a:rPr>
              <a:t>Online is elérhető az Erdélyi Múzeum-Egyesület honlapján</a:t>
            </a:r>
            <a:r>
              <a:rPr lang="en-US" b="1" dirty="0">
                <a:solidFill>
                  <a:srgbClr val="004494"/>
                </a:solidFill>
              </a:rPr>
              <a:t>:</a:t>
            </a:r>
            <a:r>
              <a:rPr lang="hu-HU" b="1" dirty="0">
                <a:solidFill>
                  <a:srgbClr val="004494"/>
                </a:solidFill>
              </a:rPr>
              <a:t> </a:t>
            </a:r>
            <a:r>
              <a:rPr lang="en-US" b="1" dirty="0">
                <a:hlinkClick r:id="rId6"/>
              </a:rPr>
              <a:t>https://eda.eme.ro/handle/10598/33083</a:t>
            </a:r>
            <a:r>
              <a:rPr lang="en-US" b="1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3" name="Arc 44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99690" y="5509119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46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986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F615C90A-596A-48A0-A216-2F80718A0E67}"/>
              </a:ext>
            </a:extLst>
          </p:cNvPr>
          <p:cNvSpPr txBox="1"/>
          <p:nvPr/>
        </p:nvSpPr>
        <p:spPr>
          <a:xfrm>
            <a:off x="412102" y="5074994"/>
            <a:ext cx="2466003" cy="1837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u-HU" sz="2000" kern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75611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63A35D1-CD50-42AC-AB3A-A617B8362769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Output2 – </a:t>
            </a:r>
            <a:r>
              <a:rPr kumimoji="0" lang="hu-HU" sz="3200" b="1" i="0" u="none" strike="noStrike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Tantervek</a:t>
            </a:r>
            <a:endParaRPr kumimoji="0" lang="en-US" sz="3200" b="1" i="0" u="none" strike="noStrike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1CE9FC2-4A70-4259-93AB-3DCC2CCDF578}"/>
              </a:ext>
            </a:extLst>
          </p:cNvPr>
          <p:cNvSpPr txBox="1"/>
          <p:nvPr/>
        </p:nvSpPr>
        <p:spPr>
          <a:xfrm>
            <a:off x="590719" y="2408733"/>
            <a:ext cx="4681925" cy="4312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</a:rPr>
              <a:t>9 </a:t>
            </a:r>
            <a:r>
              <a:rPr lang="en-US" dirty="0" err="1">
                <a:solidFill>
                  <a:srgbClr val="004494"/>
                </a:solidFill>
              </a:rPr>
              <a:t>tantervet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dolgoztunk</a:t>
            </a:r>
            <a:r>
              <a:rPr lang="en-US" dirty="0">
                <a:solidFill>
                  <a:srgbClr val="004494"/>
                </a:solidFill>
              </a:rPr>
              <a:t> ki </a:t>
            </a:r>
            <a:r>
              <a:rPr lang="en-US" dirty="0" err="1">
                <a:solidFill>
                  <a:srgbClr val="004494"/>
                </a:solidFill>
              </a:rPr>
              <a:t>egyetemi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kurzusokhoz</a:t>
            </a:r>
            <a:r>
              <a:rPr lang="en-US" dirty="0">
                <a:solidFill>
                  <a:srgbClr val="004494"/>
                </a:solidFill>
              </a:rPr>
              <a:t>, </a:t>
            </a:r>
            <a:r>
              <a:rPr lang="en-US" dirty="0" err="1">
                <a:solidFill>
                  <a:srgbClr val="004494"/>
                </a:solidFill>
              </a:rPr>
              <a:t>egyet-egyet</a:t>
            </a:r>
            <a:r>
              <a:rPr lang="en-US" dirty="0">
                <a:solidFill>
                  <a:srgbClr val="004494"/>
                </a:solidFill>
              </a:rPr>
              <a:t> a </a:t>
            </a:r>
            <a:r>
              <a:rPr lang="en-US" dirty="0" err="1">
                <a:solidFill>
                  <a:srgbClr val="004494"/>
                </a:solidFill>
              </a:rPr>
              <a:t>projekt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minden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egyes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területére</a:t>
            </a:r>
            <a:r>
              <a:rPr lang="en-US" dirty="0">
                <a:solidFill>
                  <a:srgbClr val="004494"/>
                </a:solidFill>
              </a:rPr>
              <a:t>.</a:t>
            </a:r>
            <a:endParaRPr lang="hu-HU" dirty="0">
              <a:solidFill>
                <a:srgbClr val="004494"/>
              </a:solidFill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4494"/>
              </a:solidFill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</a:rPr>
              <a:t>Minden </a:t>
            </a:r>
            <a:r>
              <a:rPr lang="en-US" dirty="0" err="1">
                <a:solidFill>
                  <a:srgbClr val="004494"/>
                </a:solidFill>
              </a:rPr>
              <a:t>tanterv</a:t>
            </a:r>
            <a:r>
              <a:rPr lang="en-US" dirty="0">
                <a:solidFill>
                  <a:srgbClr val="004494"/>
                </a:solidFill>
              </a:rPr>
              <a:t> a </a:t>
            </a:r>
            <a:r>
              <a:rPr lang="en-US" dirty="0" err="1">
                <a:solidFill>
                  <a:srgbClr val="004494"/>
                </a:solidFill>
              </a:rPr>
              <a:t>következő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elemekből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áll</a:t>
            </a:r>
            <a:r>
              <a:rPr lang="en-US" dirty="0">
                <a:solidFill>
                  <a:srgbClr val="004494"/>
                </a:solidFill>
              </a:rPr>
              <a:t>:</a:t>
            </a:r>
          </a:p>
          <a:p>
            <a:pPr marL="534988" indent="-179388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 err="1">
                <a:solidFill>
                  <a:srgbClr val="004494"/>
                </a:solidFill>
              </a:rPr>
              <a:t>Speciáli</a:t>
            </a:r>
            <a:r>
              <a:rPr lang="en-US" b="1" dirty="0">
                <a:solidFill>
                  <a:srgbClr val="004494"/>
                </a:solidFill>
              </a:rPr>
              <a:t>s </a:t>
            </a:r>
            <a:r>
              <a:rPr lang="en-US" b="1" dirty="0" err="1">
                <a:solidFill>
                  <a:srgbClr val="004494"/>
                </a:solidFill>
              </a:rPr>
              <a:t>képességek</a:t>
            </a:r>
            <a:r>
              <a:rPr lang="en-US" dirty="0">
                <a:solidFill>
                  <a:srgbClr val="004494"/>
                </a:solidFill>
              </a:rPr>
              <a:t>:  Mi</a:t>
            </a:r>
            <a:r>
              <a:rPr lang="hu-HU" dirty="0" err="1">
                <a:solidFill>
                  <a:srgbClr val="004494"/>
                </a:solidFill>
              </a:rPr>
              <a:t>ket</a:t>
            </a:r>
            <a:r>
              <a:rPr lang="hu-HU" dirty="0">
                <a:solidFill>
                  <a:srgbClr val="004494"/>
                </a:solidFill>
              </a:rPr>
              <a:t> várunk a tanulóktól, mit legyenek képesek megtenni?</a:t>
            </a:r>
          </a:p>
          <a:p>
            <a:pPr marL="534988" indent="-179388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4494"/>
                </a:solidFill>
              </a:rPr>
              <a:t>A diszciplína céljai:</a:t>
            </a:r>
            <a:r>
              <a:rPr lang="en-US" b="1" dirty="0">
                <a:solidFill>
                  <a:srgbClr val="004494"/>
                </a:solidFill>
              </a:rPr>
              <a:t> 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hu-HU" dirty="0">
                <a:solidFill>
                  <a:srgbClr val="004494"/>
                </a:solidFill>
              </a:rPr>
              <a:t>a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képességek</a:t>
            </a:r>
            <a:r>
              <a:rPr lang="en-US" dirty="0">
                <a:solidFill>
                  <a:srgbClr val="004494"/>
                </a:solidFill>
              </a:rPr>
              <a:t> és </a:t>
            </a:r>
            <a:r>
              <a:rPr lang="hu-HU" dirty="0">
                <a:solidFill>
                  <a:srgbClr val="004494"/>
                </a:solidFill>
              </a:rPr>
              <a:t>a </a:t>
            </a:r>
            <a:r>
              <a:rPr lang="en-US" dirty="0" err="1">
                <a:solidFill>
                  <a:srgbClr val="004494"/>
                </a:solidFill>
              </a:rPr>
              <a:t>kompetenciák</a:t>
            </a:r>
            <a:r>
              <a:rPr lang="hu-HU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fejlesztéséhez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kapcsolódóan</a:t>
            </a:r>
            <a:endParaRPr lang="hu-HU" dirty="0">
              <a:solidFill>
                <a:srgbClr val="004494"/>
              </a:solidFill>
            </a:endParaRPr>
          </a:p>
          <a:p>
            <a:pPr marL="534988" indent="-179388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4494"/>
                </a:solidFill>
              </a:rPr>
              <a:t>A kurzus tartalma:</a:t>
            </a:r>
            <a:r>
              <a:rPr lang="en-US" b="1" dirty="0">
                <a:solidFill>
                  <a:srgbClr val="004494"/>
                </a:solidFill>
              </a:rPr>
              <a:t> </a:t>
            </a:r>
            <a:r>
              <a:rPr lang="hu-HU" dirty="0">
                <a:solidFill>
                  <a:srgbClr val="004494"/>
                </a:solidFill>
              </a:rPr>
              <a:t>a kurzus során érintett témák ajánlott tanítási módszerekkel</a:t>
            </a:r>
            <a:endParaRPr lang="en-US" dirty="0">
              <a:solidFill>
                <a:srgbClr val="004494"/>
              </a:solidFill>
            </a:endParaRPr>
          </a:p>
          <a:p>
            <a:pPr marL="534988" indent="-179388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4494"/>
                </a:solidFill>
              </a:rPr>
              <a:t>Kötelező és ajánlott </a:t>
            </a:r>
            <a:r>
              <a:rPr lang="hu-HU" b="1" dirty="0">
                <a:solidFill>
                  <a:srgbClr val="004494"/>
                </a:solidFill>
              </a:rPr>
              <a:t>szakirodalom</a:t>
            </a:r>
            <a:endParaRPr lang="en-US" b="1" dirty="0">
              <a:solidFill>
                <a:srgbClr val="004494"/>
              </a:solidFill>
            </a:endParaRPr>
          </a:p>
          <a:p>
            <a:pPr marL="534988" indent="-179388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4494"/>
                </a:solidFill>
              </a:rPr>
              <a:t>Értékelési </a:t>
            </a:r>
            <a:r>
              <a:rPr lang="hu-HU" dirty="0">
                <a:solidFill>
                  <a:srgbClr val="004494"/>
                </a:solidFill>
              </a:rPr>
              <a:t>rendszer</a:t>
            </a:r>
            <a:endParaRPr lang="en-US" dirty="0">
              <a:solidFill>
                <a:srgbClr val="004494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CE68EE2-913F-636A-B318-37C2AABF8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0933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359CEAA8-CDD8-4AB4-A033-8144E0F306A8}"/>
              </a:ext>
            </a:extLst>
          </p:cNvPr>
          <p:cNvSpPr txBox="1"/>
          <p:nvPr/>
        </p:nvSpPr>
        <p:spPr>
          <a:xfrm>
            <a:off x="5685808" y="1626311"/>
            <a:ext cx="5951055" cy="442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9631B2E7-D4A2-2943-1EBA-2C3CE9A8A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5667" y="6373794"/>
            <a:ext cx="4700666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New </a:t>
            </a:r>
            <a:r>
              <a:rPr lang="hu-HU" dirty="0" err="1"/>
              <a:t>Teaching</a:t>
            </a:r>
            <a:r>
              <a:rPr lang="hu-HU" dirty="0"/>
              <a:t> </a:t>
            </a:r>
            <a:r>
              <a:rPr lang="hu-HU" dirty="0" err="1"/>
              <a:t>Fields</a:t>
            </a:r>
            <a:r>
              <a:rPr lang="hu-HU" dirty="0"/>
              <a:t> </a:t>
            </a:r>
            <a:r>
              <a:rPr lang="en-US" dirty="0"/>
              <a:t>for the Next Generation of Journalists – NEWSREEL</a:t>
            </a:r>
            <a:r>
              <a:rPr lang="hu-HU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3077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63A35D1-CD50-42AC-AB3A-A617B8362769}"/>
              </a:ext>
            </a:extLst>
          </p:cNvPr>
          <p:cNvSpPr txBox="1"/>
          <p:nvPr/>
        </p:nvSpPr>
        <p:spPr>
          <a:xfrm>
            <a:off x="5830784" y="263154"/>
            <a:ext cx="57177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Output3 – </a:t>
            </a:r>
            <a:endParaRPr kumimoji="0" lang="hu-HU" sz="3200" b="1" i="0" u="none" strike="noStrike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E-learning </a:t>
            </a:r>
            <a:r>
              <a:rPr kumimoji="0" lang="hu-HU" sz="3200" b="1" i="0" u="none" strike="noStrike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anyagok</a:t>
            </a:r>
            <a:endParaRPr kumimoji="0" lang="en-US" sz="3200" b="1" i="0" u="none" strike="noStrike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4" name="Kép 3" descr="A képen diagram látható&#10;&#10;Automatikusan generált leírás">
            <a:extLst>
              <a:ext uri="{FF2B5EF4-FFF2-40B4-BE49-F238E27FC236}">
                <a16:creationId xmlns:a16="http://schemas.microsoft.com/office/drawing/2014/main" id="{CBD693E7-932D-21C4-29DD-A8B901AF82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343" r="-2113" b="1"/>
          <a:stretch/>
        </p:blipFill>
        <p:spPr>
          <a:xfrm>
            <a:off x="412102" y="540503"/>
            <a:ext cx="4639780" cy="24474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5600058F-2A36-AC08-E991-47D8BC6CE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605" y="3878373"/>
            <a:ext cx="2851187" cy="2851187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1CE9FC2-4A70-4259-93AB-3DCC2CCDF578}"/>
              </a:ext>
            </a:extLst>
          </p:cNvPr>
          <p:cNvSpPr txBox="1"/>
          <p:nvPr/>
        </p:nvSpPr>
        <p:spPr>
          <a:xfrm>
            <a:off x="6151295" y="1946684"/>
            <a:ext cx="5628604" cy="2836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</a:rPr>
              <a:t>A </a:t>
            </a:r>
            <a:r>
              <a:rPr lang="en-US" dirty="0" err="1">
                <a:solidFill>
                  <a:srgbClr val="004494"/>
                </a:solidFill>
              </a:rPr>
              <a:t>tantervekhez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kapcsolódó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anyagokat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fejlesztünk</a:t>
            </a:r>
            <a:r>
              <a:rPr lang="hu-HU" dirty="0">
                <a:solidFill>
                  <a:srgbClr val="004494"/>
                </a:solidFill>
              </a:rPr>
              <a:t> </a:t>
            </a:r>
            <a:r>
              <a:rPr lang="hu-HU" dirty="0">
                <a:solidFill>
                  <a:srgbClr val="004494"/>
                </a:solidFill>
                <a:sym typeface="Wingdings" panose="05000000000000000000" pitchFamily="2" charset="2"/>
              </a:rPr>
              <a:t></a:t>
            </a:r>
            <a:r>
              <a:rPr lang="hu-HU" dirty="0">
                <a:solidFill>
                  <a:srgbClr val="004494"/>
                </a:solidFill>
              </a:rPr>
              <a:t> </a:t>
            </a:r>
            <a:r>
              <a:rPr lang="en-US" dirty="0" err="1">
                <a:solidFill>
                  <a:srgbClr val="004494"/>
                </a:solidFill>
              </a:rPr>
              <a:t>Összesen</a:t>
            </a:r>
            <a:r>
              <a:rPr lang="en-US" dirty="0">
                <a:solidFill>
                  <a:srgbClr val="004494"/>
                </a:solidFill>
              </a:rPr>
              <a:t> 5 e-learning </a:t>
            </a:r>
            <a:r>
              <a:rPr lang="en-US" dirty="0" err="1">
                <a:solidFill>
                  <a:srgbClr val="004494"/>
                </a:solidFill>
              </a:rPr>
              <a:t>kurzus</a:t>
            </a:r>
            <a:r>
              <a:rPr lang="en-US" dirty="0">
                <a:solidFill>
                  <a:srgbClr val="004494"/>
                </a:solidFill>
              </a:rPr>
              <a:t> + </a:t>
            </a:r>
            <a:r>
              <a:rPr lang="en-US" dirty="0" err="1">
                <a:solidFill>
                  <a:srgbClr val="004494"/>
                </a:solidFill>
              </a:rPr>
              <a:t>tananyagok</a:t>
            </a:r>
            <a:endParaRPr lang="en-US" dirty="0">
              <a:solidFill>
                <a:srgbClr val="004494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494"/>
                </a:solidFill>
              </a:rPr>
              <a:t>4</a:t>
            </a:r>
            <a:r>
              <a:rPr lang="hu-HU" dirty="0">
                <a:solidFill>
                  <a:srgbClr val="004494"/>
                </a:solidFill>
              </a:rPr>
              <a:t>-</a:t>
            </a:r>
            <a:r>
              <a:rPr lang="en-US" dirty="0">
                <a:solidFill>
                  <a:srgbClr val="004494"/>
                </a:solidFill>
              </a:rPr>
              <a:t>5 </a:t>
            </a:r>
            <a:r>
              <a:rPr lang="hu-HU" dirty="0">
                <a:solidFill>
                  <a:srgbClr val="004494"/>
                </a:solidFill>
              </a:rPr>
              <a:t>tananyag területenként</a:t>
            </a:r>
            <a:endParaRPr lang="en-US" dirty="0">
              <a:solidFill>
                <a:srgbClr val="004494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4494"/>
                </a:solidFill>
              </a:rPr>
              <a:t>Elsősorban b</a:t>
            </a:r>
            <a:r>
              <a:rPr lang="en-US" dirty="0" err="1">
                <a:solidFill>
                  <a:srgbClr val="004494"/>
                </a:solidFill>
              </a:rPr>
              <a:t>lended</a:t>
            </a:r>
            <a:r>
              <a:rPr lang="en-US" dirty="0">
                <a:solidFill>
                  <a:srgbClr val="004494"/>
                </a:solidFill>
              </a:rPr>
              <a:t> learning </a:t>
            </a:r>
            <a:r>
              <a:rPr lang="hu-HU" dirty="0">
                <a:solidFill>
                  <a:srgbClr val="004494"/>
                </a:solidFill>
              </a:rPr>
              <a:t>kurzusok során használható</a:t>
            </a:r>
            <a:endParaRPr lang="en-US" dirty="0">
              <a:solidFill>
                <a:srgbClr val="004494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4494"/>
                </a:solidFill>
              </a:rPr>
              <a:t>Interaktivitás – videók, ellenőrző kérdések…</a:t>
            </a:r>
            <a:endParaRPr lang="en-US" dirty="0">
              <a:solidFill>
                <a:srgbClr val="004494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4494"/>
              </a:solidFill>
            </a:endParaRP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FD40645A-1BD4-35F9-D93B-3A0ED62B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New Teaching Fields for the Next Generation of Journalists – NEWSREEL2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F615C90A-596A-48A0-A216-2F80718A0E67}"/>
              </a:ext>
            </a:extLst>
          </p:cNvPr>
          <p:cNvSpPr txBox="1"/>
          <p:nvPr/>
        </p:nvSpPr>
        <p:spPr>
          <a:xfrm>
            <a:off x="412102" y="5074994"/>
            <a:ext cx="2466003" cy="1837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u-HU" sz="2000" kern="1200" dirty="0"/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E9B20775-FA9D-C84A-4F42-32CB9BD246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07" y="2999540"/>
            <a:ext cx="4639780" cy="2995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396DF493-2A72-DEFB-548A-5ADAA3E6C750}"/>
              </a:ext>
            </a:extLst>
          </p:cNvPr>
          <p:cNvSpPr txBox="1"/>
          <p:nvPr/>
        </p:nvSpPr>
        <p:spPr>
          <a:xfrm>
            <a:off x="5844688" y="4656987"/>
            <a:ext cx="3086521" cy="20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4494"/>
                </a:solidFill>
              </a:rPr>
              <a:t>A pilot tananyagok itt érhetők el: </a:t>
            </a:r>
            <a:r>
              <a:rPr lang="en-US" b="1" dirty="0">
                <a:solidFill>
                  <a:srgbClr val="004494"/>
                </a:solidFill>
              </a:rPr>
              <a:t>https://newsreel.pte.hu/e_learning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4494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63577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63A35D1-CD50-42AC-AB3A-A617B8362769}"/>
              </a:ext>
            </a:extLst>
          </p:cNvPr>
          <p:cNvSpPr txBox="1"/>
          <p:nvPr/>
        </p:nvSpPr>
        <p:spPr>
          <a:xfrm>
            <a:off x="6083803" y="234092"/>
            <a:ext cx="53972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hu-HU" sz="3200" b="1" i="0" u="none" strike="noStrike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Nyári iskola</a:t>
            </a:r>
            <a:endParaRPr kumimoji="0" lang="en-US" sz="3200" b="1" i="0" u="none" strike="noStrike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6" name="Kép 3">
            <a:extLst>
              <a:ext uri="{FF2B5EF4-FFF2-40B4-BE49-F238E27FC236}">
                <a16:creationId xmlns:a16="http://schemas.microsoft.com/office/drawing/2014/main" id="{FD03A6BE-B63B-F8BE-BF88-F8519591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335" y="314042"/>
            <a:ext cx="3414705" cy="973190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Kép 6" descr="A képen személy, pózolás, csoport, emberek látható&#10;&#10;Automatikusan generált leírás">
            <a:extLst>
              <a:ext uri="{FF2B5EF4-FFF2-40B4-BE49-F238E27FC236}">
                <a16:creationId xmlns:a16="http://schemas.microsoft.com/office/drawing/2014/main" id="{9DEED70A-D224-1D75-30E3-DF20EC780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4" y="2204392"/>
            <a:ext cx="5057846" cy="2895617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1CE9FC2-4A70-4259-93AB-3DCC2CCDF578}"/>
              </a:ext>
            </a:extLst>
          </p:cNvPr>
          <p:cNvSpPr txBox="1"/>
          <p:nvPr/>
        </p:nvSpPr>
        <p:spPr>
          <a:xfrm>
            <a:off x="6151294" y="1745673"/>
            <a:ext cx="5736334" cy="5237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73050" indent="-2730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494"/>
                </a:solidFill>
              </a:rPr>
              <a:t>5 </a:t>
            </a:r>
            <a:r>
              <a:rPr lang="en-US" sz="2600" dirty="0" err="1">
                <a:solidFill>
                  <a:srgbClr val="004494"/>
                </a:solidFill>
              </a:rPr>
              <a:t>napos</a:t>
            </a:r>
            <a:r>
              <a:rPr lang="en-US" sz="2600" dirty="0">
                <a:solidFill>
                  <a:srgbClr val="004494"/>
                </a:solidFill>
              </a:rPr>
              <a:t> </a:t>
            </a:r>
            <a:r>
              <a:rPr lang="en-US" sz="2600" dirty="0" err="1">
                <a:solidFill>
                  <a:srgbClr val="004494"/>
                </a:solidFill>
              </a:rPr>
              <a:t>intenzív</a:t>
            </a:r>
            <a:r>
              <a:rPr lang="en-US" sz="2600" dirty="0">
                <a:solidFill>
                  <a:srgbClr val="004494"/>
                </a:solidFill>
              </a:rPr>
              <a:t> program </a:t>
            </a:r>
            <a:r>
              <a:rPr lang="en-US" sz="2600" dirty="0" err="1">
                <a:solidFill>
                  <a:srgbClr val="004494"/>
                </a:solidFill>
              </a:rPr>
              <a:t>média</a:t>
            </a:r>
            <a:r>
              <a:rPr lang="en-US" sz="2600" dirty="0">
                <a:solidFill>
                  <a:srgbClr val="004494"/>
                </a:solidFill>
              </a:rPr>
              <a:t> és </a:t>
            </a:r>
            <a:r>
              <a:rPr lang="en-US" sz="2600" dirty="0" err="1">
                <a:solidFill>
                  <a:srgbClr val="004494"/>
                </a:solidFill>
              </a:rPr>
              <a:t>újságíró</a:t>
            </a:r>
            <a:r>
              <a:rPr lang="en-US" sz="2600" dirty="0">
                <a:solidFill>
                  <a:srgbClr val="004494"/>
                </a:solidFill>
              </a:rPr>
              <a:t> </a:t>
            </a:r>
            <a:r>
              <a:rPr lang="en-US" sz="2600" dirty="0" err="1">
                <a:solidFill>
                  <a:srgbClr val="004494"/>
                </a:solidFill>
              </a:rPr>
              <a:t>hallgatók</a:t>
            </a:r>
            <a:r>
              <a:rPr lang="en-US" sz="2600" dirty="0">
                <a:solidFill>
                  <a:srgbClr val="004494"/>
                </a:solidFill>
              </a:rPr>
              <a:t> </a:t>
            </a:r>
            <a:r>
              <a:rPr lang="en-US" sz="2600" dirty="0" err="1">
                <a:solidFill>
                  <a:srgbClr val="004494"/>
                </a:solidFill>
              </a:rPr>
              <a:t>számár</a:t>
            </a:r>
            <a:r>
              <a:rPr lang="hu-HU" sz="2600" dirty="0">
                <a:solidFill>
                  <a:srgbClr val="004494"/>
                </a:solidFill>
              </a:rPr>
              <a:t>a</a:t>
            </a:r>
          </a:p>
          <a:p>
            <a:pPr marL="273050" indent="-2730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2600" dirty="0">
              <a:solidFill>
                <a:srgbClr val="004494"/>
              </a:solidFill>
            </a:endParaRPr>
          </a:p>
          <a:p>
            <a:pPr marL="273050" indent="-2730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494"/>
                </a:solidFill>
              </a:rPr>
              <a:t>A </a:t>
            </a:r>
            <a:r>
              <a:rPr lang="en-US" sz="2600" dirty="0" err="1">
                <a:solidFill>
                  <a:srgbClr val="004494"/>
                </a:solidFill>
              </a:rPr>
              <a:t>partnerek</a:t>
            </a:r>
            <a:r>
              <a:rPr lang="en-US" sz="2600" dirty="0">
                <a:solidFill>
                  <a:srgbClr val="004494"/>
                </a:solidFill>
              </a:rPr>
              <a:t> 4 </a:t>
            </a:r>
            <a:r>
              <a:rPr lang="en-US" sz="2600" dirty="0" err="1">
                <a:solidFill>
                  <a:srgbClr val="004494"/>
                </a:solidFill>
              </a:rPr>
              <a:t>workshopot</a:t>
            </a:r>
            <a:r>
              <a:rPr lang="en-US" sz="2600" dirty="0">
                <a:solidFill>
                  <a:srgbClr val="004494"/>
                </a:solidFill>
              </a:rPr>
              <a:t> </a:t>
            </a:r>
            <a:r>
              <a:rPr lang="en-US" sz="2600" dirty="0" err="1">
                <a:solidFill>
                  <a:srgbClr val="004494"/>
                </a:solidFill>
              </a:rPr>
              <a:t>tartottak</a:t>
            </a:r>
            <a:r>
              <a:rPr lang="en-US" sz="2600" dirty="0">
                <a:solidFill>
                  <a:srgbClr val="004494"/>
                </a:solidFill>
              </a:rPr>
              <a:t>, </a:t>
            </a:r>
            <a:r>
              <a:rPr lang="en-US" sz="2600" dirty="0" err="1">
                <a:solidFill>
                  <a:srgbClr val="004494"/>
                </a:solidFill>
              </a:rPr>
              <a:t>hogy</a:t>
            </a:r>
            <a:r>
              <a:rPr lang="en-US" sz="2600" dirty="0">
                <a:solidFill>
                  <a:srgbClr val="004494"/>
                </a:solidFill>
              </a:rPr>
              <a:t> </a:t>
            </a:r>
            <a:r>
              <a:rPr lang="en-US" sz="2600" dirty="0" err="1">
                <a:solidFill>
                  <a:srgbClr val="004494"/>
                </a:solidFill>
              </a:rPr>
              <a:t>hozzájáruljanak</a:t>
            </a:r>
            <a:r>
              <a:rPr lang="en-US" sz="2600" dirty="0">
                <a:solidFill>
                  <a:srgbClr val="004494"/>
                </a:solidFill>
              </a:rPr>
              <a:t> a </a:t>
            </a:r>
            <a:r>
              <a:rPr lang="en-US" sz="2600" dirty="0" err="1">
                <a:solidFill>
                  <a:srgbClr val="004494"/>
                </a:solidFill>
              </a:rPr>
              <a:t>diákok</a:t>
            </a:r>
            <a:r>
              <a:rPr lang="en-US" sz="2600" dirty="0">
                <a:solidFill>
                  <a:srgbClr val="004494"/>
                </a:solidFill>
              </a:rPr>
              <a:t> </a:t>
            </a:r>
            <a:r>
              <a:rPr lang="en-US" sz="2600" dirty="0" err="1">
                <a:solidFill>
                  <a:srgbClr val="004494"/>
                </a:solidFill>
              </a:rPr>
              <a:t>csapatmunkájához</a:t>
            </a:r>
            <a:r>
              <a:rPr lang="en-US" sz="2600" dirty="0">
                <a:solidFill>
                  <a:srgbClr val="004494"/>
                </a:solidFill>
              </a:rPr>
              <a:t>:</a:t>
            </a:r>
            <a:endParaRPr lang="hu-HU" sz="2600" dirty="0">
              <a:solidFill>
                <a:srgbClr val="004494"/>
              </a:solidFill>
            </a:endParaRPr>
          </a:p>
          <a:p>
            <a:pPr marL="273050" indent="-2730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4494"/>
              </a:solidFill>
            </a:endParaRPr>
          </a:p>
          <a:p>
            <a:pPr marL="80010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4494"/>
                </a:solidFill>
              </a:rPr>
              <a:t>Határokon átnyúló </a:t>
            </a:r>
            <a:r>
              <a:rPr lang="hu-HU" sz="2600" dirty="0" err="1">
                <a:solidFill>
                  <a:srgbClr val="004494"/>
                </a:solidFill>
              </a:rPr>
              <a:t>kollaboratív</a:t>
            </a:r>
            <a:r>
              <a:rPr lang="hu-HU" sz="2600" dirty="0">
                <a:solidFill>
                  <a:srgbClr val="004494"/>
                </a:solidFill>
              </a:rPr>
              <a:t> újságírás</a:t>
            </a:r>
          </a:p>
          <a:p>
            <a:pPr marL="800100" lvl="1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4494"/>
                </a:solidFill>
              </a:rPr>
              <a:t>A demokratikus érzékenység fejlesztése</a:t>
            </a:r>
            <a:endParaRPr lang="en-US" sz="2600" dirty="0">
              <a:solidFill>
                <a:srgbClr val="004494"/>
              </a:solidFill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4494"/>
                </a:solidFill>
              </a:rPr>
              <a:t>Történetmesélés a közösségi médiában</a:t>
            </a:r>
            <a:endParaRPr lang="en-US" sz="2600" dirty="0">
              <a:solidFill>
                <a:srgbClr val="004494"/>
              </a:solidFill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4494"/>
                </a:solidFill>
              </a:rPr>
              <a:t>A dezinformáció leleplezése</a:t>
            </a:r>
            <a:endParaRPr lang="en-US" sz="2600" dirty="0">
              <a:solidFill>
                <a:srgbClr val="004494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4494"/>
              </a:solidFill>
            </a:endParaRPr>
          </a:p>
          <a:p>
            <a:pPr marL="273050" indent="-2730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04494"/>
                </a:solidFill>
              </a:rPr>
              <a:t>Délutánonként</a:t>
            </a:r>
            <a:r>
              <a:rPr lang="en-US" sz="2600" dirty="0">
                <a:solidFill>
                  <a:srgbClr val="004494"/>
                </a:solidFill>
              </a:rPr>
              <a:t> a </a:t>
            </a:r>
            <a:r>
              <a:rPr lang="en-US" sz="2600" dirty="0" err="1">
                <a:solidFill>
                  <a:srgbClr val="004494"/>
                </a:solidFill>
              </a:rPr>
              <a:t>diákok</a:t>
            </a:r>
            <a:r>
              <a:rPr lang="en-US" sz="2600" dirty="0">
                <a:solidFill>
                  <a:srgbClr val="004494"/>
                </a:solidFill>
              </a:rPr>
              <a:t> </a:t>
            </a:r>
            <a:r>
              <a:rPr lang="en-US" sz="2600" dirty="0" err="1">
                <a:solidFill>
                  <a:srgbClr val="004494"/>
                </a:solidFill>
              </a:rPr>
              <a:t>csoportokban</a:t>
            </a:r>
            <a:r>
              <a:rPr lang="en-US" sz="2600" dirty="0">
                <a:solidFill>
                  <a:srgbClr val="004494"/>
                </a:solidFill>
              </a:rPr>
              <a:t> </a:t>
            </a:r>
            <a:r>
              <a:rPr lang="en-US" sz="2600" dirty="0" err="1">
                <a:solidFill>
                  <a:srgbClr val="004494"/>
                </a:solidFill>
              </a:rPr>
              <a:t>dolgoztak</a:t>
            </a:r>
            <a:r>
              <a:rPr lang="en-US" sz="2600" dirty="0">
                <a:solidFill>
                  <a:srgbClr val="004494"/>
                </a:solidFill>
              </a:rPr>
              <a:t> </a:t>
            </a:r>
            <a:r>
              <a:rPr lang="en-US" sz="2600" dirty="0" err="1">
                <a:solidFill>
                  <a:srgbClr val="004494"/>
                </a:solidFill>
              </a:rPr>
              <a:t>az</a:t>
            </a:r>
            <a:r>
              <a:rPr lang="en-US" sz="2600" dirty="0">
                <a:solidFill>
                  <a:srgbClr val="004494"/>
                </a:solidFill>
              </a:rPr>
              <a:t> </a:t>
            </a:r>
            <a:r>
              <a:rPr lang="en-US" sz="2600" dirty="0" err="1">
                <a:solidFill>
                  <a:srgbClr val="004494"/>
                </a:solidFill>
              </a:rPr>
              <a:t>általuk</a:t>
            </a:r>
            <a:r>
              <a:rPr lang="en-US" sz="2600" dirty="0">
                <a:solidFill>
                  <a:srgbClr val="004494"/>
                </a:solidFill>
              </a:rPr>
              <a:t> </a:t>
            </a:r>
            <a:r>
              <a:rPr lang="en-US" sz="2600" dirty="0" err="1">
                <a:solidFill>
                  <a:srgbClr val="004494"/>
                </a:solidFill>
              </a:rPr>
              <a:t>kiválasztott</a:t>
            </a:r>
            <a:r>
              <a:rPr lang="en-US" sz="2600" dirty="0">
                <a:solidFill>
                  <a:srgbClr val="004494"/>
                </a:solidFill>
              </a:rPr>
              <a:t> </a:t>
            </a:r>
            <a:r>
              <a:rPr lang="en-US" sz="2600" dirty="0" err="1">
                <a:solidFill>
                  <a:srgbClr val="004494"/>
                </a:solidFill>
              </a:rPr>
              <a:t>témákhoz</a:t>
            </a:r>
            <a:r>
              <a:rPr lang="en-US" sz="2600" dirty="0">
                <a:solidFill>
                  <a:srgbClr val="004494"/>
                </a:solidFill>
              </a:rPr>
              <a:t> </a:t>
            </a:r>
            <a:r>
              <a:rPr lang="en-US" sz="2600" dirty="0" err="1">
                <a:solidFill>
                  <a:srgbClr val="004494"/>
                </a:solidFill>
              </a:rPr>
              <a:t>kapcsolódóan</a:t>
            </a:r>
            <a:r>
              <a:rPr lang="hu-HU" sz="2600" dirty="0">
                <a:solidFill>
                  <a:srgbClr val="004494"/>
                </a:solidFill>
              </a:rPr>
              <a:t>:</a:t>
            </a:r>
          </a:p>
          <a:p>
            <a:pPr marL="273050" indent="-2730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4494"/>
              </a:solidFill>
            </a:endParaRPr>
          </a:p>
          <a:p>
            <a:pPr marL="1371600" lvl="2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4494"/>
                </a:solidFill>
              </a:rPr>
              <a:t>a </a:t>
            </a:r>
            <a:r>
              <a:rPr lang="hu-HU" sz="2600" dirty="0" err="1">
                <a:solidFill>
                  <a:srgbClr val="004494"/>
                </a:solidFill>
              </a:rPr>
              <a:t>mainstream</a:t>
            </a:r>
            <a:r>
              <a:rPr lang="hu-HU" sz="2600" dirty="0">
                <a:solidFill>
                  <a:srgbClr val="004494"/>
                </a:solidFill>
              </a:rPr>
              <a:t> </a:t>
            </a:r>
            <a:r>
              <a:rPr lang="hu-HU" sz="2600" dirty="0" err="1">
                <a:solidFill>
                  <a:srgbClr val="004494"/>
                </a:solidFill>
              </a:rPr>
              <a:t>médiatudosítások</a:t>
            </a:r>
            <a:r>
              <a:rPr lang="hu-HU" sz="2600" dirty="0">
                <a:solidFill>
                  <a:srgbClr val="004494"/>
                </a:solidFill>
              </a:rPr>
              <a:t> összetétele</a:t>
            </a:r>
            <a:r>
              <a:rPr lang="en-US" sz="2600" dirty="0">
                <a:solidFill>
                  <a:srgbClr val="004494"/>
                </a:solidFill>
              </a:rPr>
              <a:t>; </a:t>
            </a:r>
          </a:p>
          <a:p>
            <a:pPr marL="13716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4494"/>
                </a:solidFill>
              </a:rPr>
              <a:t>médiafogyasztás és trendek</a:t>
            </a:r>
            <a:r>
              <a:rPr lang="en-US" sz="2600" dirty="0">
                <a:solidFill>
                  <a:srgbClr val="004494"/>
                </a:solidFill>
              </a:rPr>
              <a:t>; </a:t>
            </a:r>
          </a:p>
          <a:p>
            <a:pPr marL="13716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4494"/>
                </a:solidFill>
              </a:rPr>
              <a:t>a hírekbe és az újságírásba vetett bizalom</a:t>
            </a:r>
            <a:endParaRPr lang="en-US" sz="2600" dirty="0">
              <a:solidFill>
                <a:srgbClr val="004494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300" dirty="0"/>
            </a:br>
            <a:endParaRPr lang="en-US" sz="13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F615C90A-596A-48A0-A216-2F80718A0E67}"/>
              </a:ext>
            </a:extLst>
          </p:cNvPr>
          <p:cNvSpPr txBox="1"/>
          <p:nvPr/>
        </p:nvSpPr>
        <p:spPr>
          <a:xfrm>
            <a:off x="412102" y="5074994"/>
            <a:ext cx="2466003" cy="1837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hu-HU" sz="2000" kern="1200" dirty="0"/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37773192-6487-BBA2-2EDA-72BDF7BF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5667" y="6373794"/>
            <a:ext cx="4700666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New </a:t>
            </a:r>
            <a:r>
              <a:rPr lang="hu-HU" dirty="0" err="1"/>
              <a:t>Teaching</a:t>
            </a:r>
            <a:r>
              <a:rPr lang="hu-HU" dirty="0"/>
              <a:t> </a:t>
            </a:r>
            <a:r>
              <a:rPr lang="hu-HU" dirty="0" err="1"/>
              <a:t>Fields</a:t>
            </a:r>
            <a:r>
              <a:rPr lang="hu-HU" dirty="0"/>
              <a:t> </a:t>
            </a:r>
            <a:r>
              <a:rPr lang="en-US" dirty="0"/>
              <a:t>for the Next Generation of Journalists – NEWSREEL</a:t>
            </a:r>
            <a:r>
              <a:rPr lang="hu-HU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461448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7819</TotalTime>
  <Words>1071</Words>
  <Application>Microsoft Office PowerPoint</Application>
  <PresentationFormat>Szélesvásznú</PresentationFormat>
  <Paragraphs>161</Paragraphs>
  <Slides>13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Office-téma</vt:lpstr>
      <vt:lpstr>ÚJ KIHÍVÁSOK ÉS KÉSZSÉGEK AZ ÚJSÁGÍRÁSBAN  A NEWSREEL2 projekt eredményei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Elérhetőségek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Skills for the Next Generation of Journalists - NEWSREEL -</dc:title>
  <dc:creator>Gábor Polyák</dc:creator>
  <cp:lastModifiedBy>Annamária Torbó</cp:lastModifiedBy>
  <cp:revision>136</cp:revision>
  <dcterms:created xsi:type="dcterms:W3CDTF">2020-11-17T08:53:38Z</dcterms:created>
  <dcterms:modified xsi:type="dcterms:W3CDTF">2023-04-28T12:04:11Z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26300CCE-8760-4447-B5AF-13FB05C7CB54</vt:lpwstr>
  </property>
  <property fmtid="{D5CDD505-2E9C-101B-9397-08002B2CF9AE}" pid="3" name="ArticulatePath">
    <vt:lpwstr>https://d.docs.live.net/8c1ba3c8ce5181c7/Egyetem/_Erasmus^M/NEWSREEL presentation final_</vt:lpwstr>
  </property>
</Properties>
</file>